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12192000"/>
  <p:notesSz cx="6858000" cy="9144000"/>
  <p:embeddedFontLst>
    <p:embeddedFont>
      <p:font typeface="Tahoma"/>
      <p:regular r:id="rId36"/>
      <p:bold r:id="rId37"/>
    </p:embeddedFont>
    <p:embeddedFont>
      <p:font typeface="Helvetica Neue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2" roundtripDataSignature="AMtx7miBthQ9U7Yuo/pre8wzT2ZZQqw1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Tahoma-bold.fntdata"/><Relationship Id="rId14" Type="http://schemas.openxmlformats.org/officeDocument/2006/relationships/slide" Target="slides/slide9.xml"/><Relationship Id="rId36" Type="http://schemas.openxmlformats.org/officeDocument/2006/relationships/font" Target="fonts/Tahoma-regular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safety/educators/reputation/reputation/overview" TargetMode="External"/><Relationship Id="rId3" Type="http://schemas.openxmlformats.org/officeDocument/2006/relationships/hyperlink" Target="https://www.facebook.com/safety/educators/reputation/online-presence/overview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bn-IN">
                <a:latin typeface="Arial"/>
                <a:ea typeface="Arial"/>
                <a:cs typeface="Arial"/>
                <a:sym typeface="Arial"/>
              </a:rPr>
              <a:t>দ্রষ্টব্য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u="none" strike="noStrike">
                <a:latin typeface="Arial"/>
                <a:ea typeface="Arial"/>
                <a:cs typeface="Arial"/>
                <a:sym typeface="Arial"/>
              </a:rPr>
              <a:t>সকলকে স্বাগতম জানান এবং তাদের আসনে বসতে বলুন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u="none" strike="noStrike">
                <a:latin typeface="Arial"/>
                <a:ea typeface="Arial"/>
                <a:cs typeface="Arial"/>
                <a:sym typeface="Arial"/>
              </a:rPr>
              <a:t>একবার সবাই বসে যাওয়ার পর পরবর্তী স্লাইডে ক্লিক করুন।</a:t>
            </a:r>
            <a:endParaRPr/>
          </a:p>
          <a:p>
            <a:pPr indent="-209550" lvl="0" marL="2857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n-IN">
                <a:latin typeface="Arial"/>
                <a:ea typeface="Arial"/>
                <a:cs typeface="Arial"/>
                <a:sym typeface="Arial"/>
              </a:rPr>
              <a:t>বক্তা </a:t>
            </a:r>
            <a:r>
              <a:rPr b="1" lang="bn-IN" strike="noStrike">
                <a:latin typeface="Arial"/>
                <a:ea typeface="Arial"/>
                <a:cs typeface="Arial"/>
                <a:sym typeface="Arial"/>
              </a:rPr>
              <a:t>বলবেনঃ</a:t>
            </a:r>
            <a:endParaRPr b="1" strike="sng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আজ আমরা কথা বলবো আপনার ডিজিটাল আইডেন্টিটি/পরিচয় সম্পর্কে, এটি পরিচালনা করা এবং যত্ন নেওয়া গুরুত্বপূর্ণ কেন, এবং আমরা বিবেচনা করবো আপনার বাস্তব </a:t>
            </a:r>
            <a:r>
              <a:rPr lang="bn-IN" strike="noStrike">
                <a:latin typeface="Arial"/>
                <a:ea typeface="Arial"/>
                <a:cs typeface="Arial"/>
                <a:sym typeface="Arial"/>
              </a:rPr>
              <a:t>জগতের কতটা আপনি 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অনলাইনে শেয়ার করবেন।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ডিজিটাল পরিচয়ের মানে কি?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নিজের ডিজিটাল পরিচয় সুরক্ষিত রাখা গুরুত্বপূর্ণ কেন?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আমি কিভাবে আমার ডিজিটাল পরিচয় রক্ষা করবো?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অনলাইনে নিজের সম্পর্কে কি শেয়ার </a:t>
            </a:r>
            <a:r>
              <a:rPr lang="bn-IN" strike="noStrike">
                <a:latin typeface="Arial"/>
                <a:ea typeface="Arial"/>
                <a:cs typeface="Arial"/>
                <a:sym typeface="Arial"/>
              </a:rPr>
              <a:t>করা যাবে 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এবং কি গোপন রাখতে হবে তা নির্ধারণ করা কঠিন হতে পারে।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এবং প্রথম ধাপটি হচ্ছে - আপনি সাধারণত কার সাথে জড়িত সে কথা বিবেচনা করা। অথবা আপনার তথ্য কে কে অ্যাক্সেস করতে পারে?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এটা কিছুটা শুনতে </a:t>
            </a:r>
            <a:r>
              <a:rPr lang="bn-IN" strike="noStrike">
                <a:latin typeface="Arial"/>
                <a:ea typeface="Arial"/>
                <a:cs typeface="Arial"/>
                <a:sym typeface="Arial"/>
              </a:rPr>
              <a:t>সহজ,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 কিন্তু চলুন এই অনুশীলনটি করা যাক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আপনি কি আপনার বন্ধুদের আপনার নাম বলবেন?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আপনি কি আপনার বন্ধুদের আপনার জন্মের তারিখ বলবেন?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আপনার কি আপনার বন্ধুদের আপনার গোপন কথা বলবেন?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চিন্তা করুন সবচেয়ে লজ্জাজনক বিষয় সম্পর্কে যা আপনি কখনো করেছেন।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আপনি কি সেটা আপনার বন্ধুদের সাথে </a:t>
            </a:r>
            <a:r>
              <a:rPr b="0" i="0" lang="bn-IN" sz="1200" strike="noStrike">
                <a:latin typeface="Arial"/>
                <a:ea typeface="Arial"/>
                <a:cs typeface="Arial"/>
                <a:sym typeface="Arial"/>
              </a:rPr>
              <a:t>শেয়ার করবেন?</a:t>
            </a:r>
            <a:endParaRPr b="0" i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ঠিক আছে 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এখন অন্যদের সম্পর্কে চিন্তা করুন যাদের সাথে আপনি প্রায়ই দেখা করেন।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আপনি কি একটি ক্লাস বা অফিসের সামনে দাঁড়াবেন — যেখানে কিছু মানুষকে জানেন কিন্তু সবাইকে নয় — এবং তাদেরকে নিজের নাম বলবেন?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আপনি কি তাদেরকে নিজেরর জন্মের তারিখ বলবেন?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আপনি কি তাদেরকে নিজেরর বাড়ির ঠিকানা বলবেন?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p11:notes"/>
          <p:cNvSpPr txBox="1"/>
          <p:nvPr>
            <p:ph idx="1" type="body"/>
          </p:nvPr>
        </p:nvSpPr>
        <p:spPr>
          <a:xfrm>
            <a:off x="573741" y="4343400"/>
            <a:ext cx="6018305" cy="4364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আরো একটি কারণ যার জন্য নিজের ডিজিটাল ফুটপ্রিন্টের বিষয়ে চিন্তা করা প্রয়োজন, তা এই যে অন্য ব্যক্তিরা আপনার বিষয়ে সার্চ বা অনুসন্ধান করতে পারে।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কিছু জিনিস যা আপনি অনলাইনে পোস্ট বা শেয়ার করেন তা প্রকাশ্যে উপলভ্য (ভাইরাল) হতে পারে।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আপনি যদি আপনার নাম একটি অনলাইন সার্চ ইঞ্জিন বা সামাজিক মিডিয়া সাইটে টাইপ করেন, তাহলে আপনার নামের সাথে সম্পর্কিত সাইট, পৃষ্ঠা বা ছবির একটি তালিকা উঠে আসতে পারে।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এর মধ্যে কিছু তথ্য আপনার সম্পর্কে হতে পারে, </a:t>
            </a:r>
            <a:r>
              <a:rPr lang="bn-IN" strike="noStrike"/>
              <a:t>কিছু কিছু হয়ত অন্য কোন ব্যক্তি যার নাম ও আপনার নাম একই।</a:t>
            </a:r>
            <a:endParaRPr strike="noStrike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দ্রষ্টব্য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উল্লেখ্য:</a:t>
            </a:r>
            <a:r>
              <a:rPr i="0" lang="bn-IN"/>
              <a:t> এই অনুশীলনটি ঐচ্ছিক এবং শ্রোতাদের ইন্টারনেটের সাথে পরিচিতির উপরে নির্ভর করে।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সকলকে তাদের হাত উপরে তুলতে বলুন যদি তারা কখনো নিজের বিষয়ে ‘সার্চ’ করে থাকে বা তাদের বন্ধুদের বিষয়ে অনলাইনে অনুসন্ধান করে থাকে 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যারা এটা করেছে, তারা কি সার্চ করে কি পেলো সে বিষয়ে কথা বলার জন্য তাদেরকে অনুরোধ করুন। তারা কি অবাক হয়েছিল? অন্য অনেক ব্যক্তির কি তাদের মতোই নাম রয়েছে?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এই সম্পর্কে আরো বিস্তারিত আলোচনার জন্য উৎসাহ দিন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[অতিরিক্ত সংস্থান/রিসোর্স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/>
              <a:t>খ্যাতি, অনলাইন উপস্থিতি এবং আপনি কে হতে চান সে সম্পর্কে আরো শিক্ষন সংস্থানের/ লার্নিং রিসোর্সের জন্য অনুগ্রহ করে </a:t>
            </a:r>
            <a:r>
              <a:rPr lang="bn-IN" strike="noStrike"/>
              <a:t>ভিসিট করুন</a:t>
            </a:r>
            <a:r>
              <a:rPr lang="bn-IN" strike="sngStrike"/>
              <a:t> </a:t>
            </a:r>
            <a:r>
              <a:rPr lang="bn-IN" u="sng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https://www.facebook.com/safety/educators/reputation/reputation/overview</a:t>
            </a:r>
            <a:r>
              <a:rPr lang="bn-IN"/>
              <a:t> এবং </a:t>
            </a:r>
            <a:r>
              <a:rPr lang="bn-I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https://www.facebook.com/safety/educators/reputation/online-presence/overview</a:t>
            </a:r>
            <a:r>
              <a:rPr lang="bn-IN"/>
              <a:t> এবং https://www.facebook.com/safety/educators/identity-exploration/who-do-you-want-to-be/overview]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মনে রাখবেন, আপনি অনলাইনে যা কিছু শেয়ার করেন তা যেকেউ দেখতে পাবেন। সুতরাং, সিদ্ধান্ত নিন আপনি ইন্টারনেটে আপনার সম্পর্কে কতটা এবং কি ধরনের তথ্য দিতে চান।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এটা আরো ভালোভাবে বোঝার জন্য একটা অনুশীলন করা যাক।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bn-IN" sz="1200">
                <a:latin typeface="Arial"/>
                <a:ea typeface="Arial"/>
                <a:cs typeface="Arial"/>
                <a:sym typeface="Arial"/>
              </a:rPr>
              <a:t>দ্রষ্টব্য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n-IN" sz="1200" u="none" strike="noStrike">
                <a:latin typeface="Arial"/>
                <a:ea typeface="Arial"/>
                <a:cs typeface="Arial"/>
                <a:sym typeface="Arial"/>
              </a:rPr>
              <a:t>শ্রোতাদের তিনজনের গ্রুপ গঠন করতে অনুরোধ করুন</a:t>
            </a:r>
            <a:endParaRPr b="0" i="0" sz="1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n-IN" sz="1200" u="none" strike="noStrike">
                <a:latin typeface="Arial"/>
                <a:ea typeface="Arial"/>
                <a:cs typeface="Arial"/>
                <a:sym typeface="Arial"/>
              </a:rPr>
              <a:t>প্রতি গ্রুপকে একজন মুখপাত্র বেছে নিতে বলুন যে, অনুশীলনটি শেষে সময় থাকলে প্রাপ্ত ফলাফল উপস্থিত দর্শকদের সাথে শেয়ার করবেন</a:t>
            </a:r>
            <a:endParaRPr b="0" i="0" sz="1200" u="none" strike="sng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n-IN" sz="1200" u="none" strike="noStrike">
                <a:latin typeface="Arial"/>
                <a:ea typeface="Arial"/>
                <a:cs typeface="Arial"/>
                <a:sym typeface="Arial"/>
              </a:rPr>
              <a:t>অনুশীলন টি করার জন্য সময় দিন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আমি আপনাদের কিছু স্লাইড দেখাবো এবং কিছু প্রশ্ন জিজ্ঞাসা করবো। আমি চাই আপনি/আপনার গ্রুপে আপনার 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উত্তর নিয়ে</a:t>
            </a: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 আলোচনা করুন।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9" name="Google Shape;28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চিন্তা করুন কিভাবে আপনি ইন্টারনেট ব্যবহার করছেন।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আপনি কি তথ্য শেয়ার করেন সে সম্পর্কে চিন্তা করতে সময় নিন। ধরা যাক যে আপনার পোস্ট অন্যদের আঘাত করতে পারে, ভুল ব্যাখ্যা দিতে পারে অথবা আপনার বা অন্য কারো </a:t>
            </a:r>
            <a:r>
              <a:rPr b="0" i="0" lang="bn-IN" sz="1200" strike="noStrike">
                <a:latin typeface="Arial"/>
                <a:ea typeface="Arial"/>
                <a:cs typeface="Arial"/>
                <a:sym typeface="Arial"/>
              </a:rPr>
              <a:t>খ্যাতি নষ্ট </a:t>
            </a: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করতে পারে।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কিন্তু এটি কিভাবে কাজ করে?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যে কারণে আমরা আপনার ডিজিটাল পরিচয় নিয়ে কথা বলছি  এবং আপনি অনলাইনে কি শেয়ার করেন সে সম্পর্কে আপনাকে </a:t>
            </a:r>
            <a:r>
              <a:rPr lang="bn-IN" strike="noStrike"/>
              <a:t>চিন্তা ভাবনা করতে বলছি  তার কারণ হল </a:t>
            </a:r>
            <a:r>
              <a:rPr lang="bn-IN"/>
              <a:t>প্রতিবার আপনি যখন ইন্টারনেটে যান এবং কোনও কিছু পোস্ট করেন বা কোনও তথ্য প্রদান করেন, আপনি একটা চিহ্ন ছেড়ে যান।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আপনি যখন ময়লা বা কাদার উপর হাঁটেন -- আপনি আপনার পায়ের ছাপ দেখতে পান এবং আপনি আপনার পিছনে ট্র্যাক রেখে যান।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যার মানে: যে কোনও আচরণ যা আপনি অনলাইনে করেন, তা একটি চিহ্ন ছেড়ে যাবে এবং তা অ্যাক্সেস যোগ্য হতে পারে - যা নির্ভর করে যে আপনি কিভাবে সেই অনলাইন স্থানটি/ স্পেসটি পরিচালনা করেন।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Google Shape;30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দেখা যাক যে আমরা এই বিষয়ে</a:t>
            </a:r>
            <a:r>
              <a:rPr lang="bn-IN" strike="sngStrike"/>
              <a:t> </a:t>
            </a:r>
            <a:r>
              <a:rPr lang="bn-IN"/>
              <a:t>কি ভাবি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এই রুমের কেউ কি শেয়ার করতে চায় কেন তারা মনে করেন যে ডিজিটাল জগতে নিরাপদ থাকাটা জরুরী?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ধরা যাক যে সেই সমস্ত তথ্য যা আপনি রশ্মির জন্য তালিকাভুক্ত করেছেন তা একটি ফাইলে সংরক্ষন করা হয়েছে।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এবং ধরা যাক যে অন্যান্য ব্যক্তিরাও সেই ফাইলটি দেখতে পারে।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আপনি হয়তো বিষয়টি অন্যভাবে করতে পছন্দ করতেন যদি আপনি জানতেন যে আপনার গতিবিধি ব্যক্তিগত </a:t>
            </a:r>
            <a:r>
              <a:rPr lang="bn-IN" strike="noStrike"/>
              <a:t>থাকছে না।</a:t>
            </a:r>
            <a:endParaRPr strike="sngStrike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" name="Google Shape;308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কারণ  </a:t>
            </a:r>
            <a:r>
              <a:rPr i="0"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বিভিন্ন উপায় রয়েছে যার মাধ্যমে মানুষে আপনার সম্পর্কে তথ্য অ্যাক্সেস করতে পারে – 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এটি একটি </a:t>
            </a:r>
            <a:r>
              <a:rPr i="0"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ভালো ধারণা যে আমরা যা শেয়ার করি তা সাবধানতার সাথে বিবেচনা করা উচিৎ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কারণ এটি আপনাকে একাধিক উপায়ে প্রভাবিত করতে পারে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n-IN">
                <a:solidFill>
                  <a:schemeClr val="dk1"/>
                </a:solidFill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Char char="•"/>
            </a:pPr>
            <a:r>
              <a:rPr b="1" lang="bn-IN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প্রথমটি হ’ল, খ্যাতি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আপনার ডিজিটাল খ্যাতি আপনার বাস্তব জীবনে প্রভাব ফেলতে পারে। উদাহরণস্বরূপ, যখন আপনি একটি চাকরির জন্য আবেদন করেন।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নিয়োগকারীরা হয়তো ইন্টারনেটে খুঁজতে পারে সেইসব মানুষদের বিষয়ে যারা একটা বিশেষ চাকরির জন্য দরখাস্ত করেছে।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যদি আপনার অপ্রীতিকর ছবি অনলাইনে পাওয়া যায়, অথবা আপনি যদি নোংরা মন্তব্য বা ভিডিও প্রকাশ বা পোস্ট করে থাকেন, তাহলে নিয়োগকর্তা এগুলো দেখতে পারেন- যদিও ছবি বা পোস্টগুলো বেশ পুরনো।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এবং সেটা </a:t>
            </a:r>
            <a:r>
              <a:rPr lang="bn-IN" strike="noStrike">
                <a:latin typeface="Arial"/>
                <a:ea typeface="Arial"/>
                <a:cs typeface="Arial"/>
                <a:sym typeface="Arial"/>
              </a:rPr>
              <a:t>আপনার চাকুরি পাওয়া না পাওয়ার ক্ষেত্রে ভূমিকা রাখতে পারে।</a:t>
            </a:r>
            <a:endParaRPr strike="sng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Google Shape;32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এছাড়াও আমাদের সচেতন থাকতে হবে কার প্রবেশাধিকার আছে/অনলাইনে এবং এই তথ্য দেখতে পারেন।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যখন আমরা ইন্টারনেট ব্যবহার করি, আমরা প্রচুর কম্পিউটার এবং মানুষের সাথে সংযুক্ত থাকি- এবং যখন এটা আমাদের জন্য অনেক সুযোগ খুলে দেয়, তখন সঙ্গে কিছু ঝুঁকিও থাকে।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ইন্টারনেট ব্যবহার করা প্রত্যক ব্যক্তিকে আপনি বিশ্বাস করতে পারেন না।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sz="1200" u="none" strike="noStrik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 sz="1200" u="none" strike="noStrike">
                <a:latin typeface="Helvetica Neue"/>
                <a:ea typeface="Helvetica Neue"/>
                <a:cs typeface="Helvetica Neue"/>
                <a:sym typeface="Helvetica Neue"/>
              </a:rPr>
              <a:t>সাইবার নিরাপত্তা, ফিশিং, এবং স্প্যামের জন্য অতিরিক্ত সংস্থানের জন্য, অনুগ্রহ করে ভিসিট করুন https://www.facebook.com/safety/educators/security/cybersecurity-phishing-and-spam/overview]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lang="bn-IN" sz="1200">
                <a:latin typeface="Helvetica Neue"/>
                <a:ea typeface="Helvetica Neue"/>
                <a:cs typeface="Helvetica Neue"/>
                <a:sym typeface="Helvetica Neue"/>
              </a:rPr>
              <a:t>এই অধিবেশনের কন্টেন্টগুলো দেখা যাক।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lang="bn-IN" sz="1200">
                <a:latin typeface="Helvetica Neue"/>
                <a:ea typeface="Helvetica Neue"/>
                <a:cs typeface="Helvetica Neue"/>
                <a:sym typeface="Helvetica Neue"/>
              </a:rPr>
              <a:t>আজ আমরা কথা বলতে যাচ্ছি কিভাবে আমি</a:t>
            </a:r>
            <a:r>
              <a:rPr lang="bn-IN"/>
              <a:t>/</a:t>
            </a:r>
            <a:r>
              <a:rPr b="1" lang="bn-IN"/>
              <a:t>আমরা</a:t>
            </a:r>
            <a:r>
              <a:rPr b="0" lang="bn-IN" sz="1200">
                <a:latin typeface="Helvetica Neue"/>
                <a:ea typeface="Helvetica Neue"/>
                <a:cs typeface="Helvetica Neue"/>
                <a:sym typeface="Helvetica Neue"/>
              </a:rPr>
              <a:t> একজন দায়িত্ববান ডিজিটাল ব্যবহারকারী হতে  এবং একটি নিরাপদ অনলাইন পরিবেশে থাকতে পারি।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bn-I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শুরুতেই আমরা ডিজিটাল প্লাটফর্মে আপনার পদচারনা বিশ্লেষণ করবো : আপনার ডিজিটাল ফুটপ্রিন্ট।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bn-I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এর পর আমরা কথা বলবো অন্যদের সাথে দায়িত্ব সহকারে যোগাযোগ করার বিষয়ে: আপনি একজন ডিজিটাল নাগরিক হিসেবে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bn-I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এবং অবশেষে কথা বলবো সূক্ষ্মভাবে অনলাইনে চিন্তা করার বিষয়ে: সূক্ষ্ম চিন্তাবিদ হয়ে ওঠা</a:t>
            </a:r>
            <a:endParaRPr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bn-IN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এই অধিবেশনটি একটি ইন্টারেক্টিভ সেশন হওয়ায় আমরা কয়েকটি দল ভিত্তিক আলোচনা করবো। পাশাপাশি যাচাই বাছাইয়ের জন্য কিছু সময় পর পর আমাদের ফোন ব্যবহার করবো</a:t>
            </a:r>
            <a:r>
              <a:rPr b="0" i="0" lang="bn-IN" sz="1100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​।</a:t>
            </a:r>
            <a:endParaRPr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bn-IN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শুরু করার আগে আমরা নিম্নলিখিত বিষয়গুলির </a:t>
            </a:r>
            <a:r>
              <a:rPr b="0" i="0" lang="bn-IN" sz="11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দিকে লক্ষ্য রাখি </a:t>
            </a:r>
            <a:endParaRPr b="0" i="0" sz="11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bn-IN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ফোনগুলি সাইলেন্ট মুডে রাখি</a:t>
            </a:r>
            <a:endParaRPr b="0" i="0" sz="11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bn-IN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যেহেতু আমরা সবাই বিভিন্ন ব্যাকগ্রাউন্ড থেকে আসতে পারি তাই, একে অপরের প্রতি শ্রদ্ধাশীল হওয়ার এবং অন্যদের বক্তব্য শোনার যথাসাধ্য চেষ্টা </a:t>
            </a:r>
            <a:r>
              <a:rPr b="0" i="0" lang="bn-IN" sz="1100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​ করি</a:t>
            </a:r>
            <a:endParaRPr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bn-IN" sz="11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অধিবেশনে অংশ নিন এবং </a:t>
            </a:r>
            <a:r>
              <a:rPr b="0" i="0" lang="bn-IN" sz="1100" strike="noStrike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তা উপভোগ করুন।</a:t>
            </a:r>
            <a:endParaRPr b="0" i="0" sz="1100" strike="sngStrike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17145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" name="Google Shape;338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bn-IN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এরপর আসুন, আপনার ব্যাংকিং তথ্য সুরক্ষিত করার কথা বলি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ভেবে দেখুন আপনি বাস্তব জীবনে কি ধরনের মানুষকে বিশ্বাস করতে পারবেন না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বাস্তব জীবনের মতোই, কিছু চোর এবং অসৎ লোক থাকতে পারে যারা ইন্টারনেট ব্যবহার করে, এবং আপনি যদি সাবধান না হন তাহলে আপনি তাদের পাল্লায় পরতে পারেন।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Google Shape;345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উদাহরণস্বরুপ, একটি চোর একটি নকল ওয়েবসাইট তৈরি করতে পারে যা জুতো বিক্রি করার ভান করে।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আপনি হয়তো এক জোড়া জুতোর ছবি দেখে সেটা কিনবেন বলে ঠিক করলেন।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আপনি আপনার ক্রেডিট কার্ড এর বিবরণ দিলেন।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এখন চোরের কাছে আপনার ক্রেডিট কার্ডের বিবরণ রয়েছে।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চোর আপনাকে কোনও জুতো না পাঠিয়ে, আপনার ক্রেডিট কার্ড ব্যবহার করে কেনাকাটা করতে পারে।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এছাড়াও  মানুষ আপনার পরিচয় চুরি করতে পারে।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আপনি যদি 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অরক্ষিত ওয়েবসাইট বা অচেনা মানুষের সাথে</a:t>
            </a:r>
            <a:r>
              <a:rPr lang="bn-IN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আপনার সম্পর্কে অনেক তথ্য শেয়ার করে থাকেন — যেমন আপনার নাম, জন্ম তারিখ, এবং বাড়ির ঠিকানা,</a:t>
            </a:r>
            <a:endParaRPr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তবে 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একটা ঝুঁকি থেকে যায় যে কেউ আপনার তথ্য ব্যবহার করতে পারে বা আপনার পরিচয় ব্যবহার করে আপনি হওয়ার ভান করতে পারে।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3" name="Google Shape;373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সবশেষে</a:t>
            </a:r>
            <a:r>
              <a:rPr i="0"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আসুন আমরা অপরিচিতদের কথা দেখি।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বাস্তব জীবনের </a:t>
            </a:r>
            <a:r>
              <a:rPr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মতোই, ইন্টারনেটে থাকা অচেনা ব্যক্তিদের থেকে আপনাকে সতর্ক থাকতে হবে। বাস্তব জগতে, কোনও ব্যক্তি বিশ্বাস করার যোগ্য কিনা, তা পরীক্ষা করার </a:t>
            </a:r>
            <a:r>
              <a:rPr i="0" lang="bn-IN" sz="12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জন্য </a:t>
            </a:r>
            <a:r>
              <a:rPr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আপনার কাছে অনেক সূত্র থাকে </a:t>
            </a:r>
            <a:endParaRPr i="0" sz="12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কিন্তু ইন্টারনেটে, এটা অনেক কঠিন হতে পারে। এর মানে এই যে আপনি নিশ্চিত হতে পারছেনও না তাদের আসল উদ্দেশ্য সম্পর্কে।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উদাহরণ: আপনি </a:t>
            </a:r>
            <a:r>
              <a:rPr b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অনলাইনে অনেক খারাপ মানুষ দেখতে পাবেন যারা সামাজিক মাধ্যম এবং ফোরামে পোস্ট করে মানুষকে বিপদে ফেলার জন্য।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Google Shape;390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সুরক্ষা সফটওয়্যার আপনার ডিজিটাল তথ্য রক্ষা করতে ব্যবহার করা যেতে পারে।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এই প্রোগ্রামগুলি আপনার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 ডিভাইসে </a:t>
            </a: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 ইনস্টল করা যেতে পারে - এটি একটি ডেস্কটপ, ল্যাপটপ, স্মার্টফোন, ট্যাবলেট বা ব্যক্তিগত কম্পিউটার - এবং আপনার ডিভাইস এবং ডিজিটাল তথ্য সুরক্ষিত রাখার জন্য ডিজাইন করা হয়েছে।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এগুলি কম্পিউটার ভাইরাস এর মতো জিনিসের প্রতিরোধ করতে পারে এবং 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 আপনার অগোচরে কেউ আপনার ডেটা কালেক্ট করার চেষ্টা করলে তা প্রতিহত করতে পারে।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আপনার জন্য কোন প্রোগ্রামটি উপযুক্ত তা গবেষণা করতে সময় নেওয়া উচিত।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n-IN" sz="1200">
                <a:latin typeface="Arial"/>
                <a:ea typeface="Arial"/>
                <a:cs typeface="Arial"/>
                <a:sym typeface="Arial"/>
              </a:rPr>
              <a:t>[</a:t>
            </a:r>
            <a:r>
              <a:rPr b="1" i="1" lang="bn-IN" sz="1200">
                <a:latin typeface="Arial"/>
                <a:ea typeface="Arial"/>
                <a:cs typeface="Arial"/>
                <a:sym typeface="Arial"/>
              </a:rPr>
              <a:t>আরও সম্পদ/রিসোর্স</a:t>
            </a:r>
            <a:r>
              <a:rPr b="1" i="1" lang="bn-IN">
                <a:latin typeface="Arial"/>
                <a:ea typeface="Arial"/>
                <a:cs typeface="Arial"/>
                <a:sym typeface="Arial"/>
              </a:rPr>
              <a:t>   </a:t>
            </a:r>
            <a:r>
              <a:rPr b="1" i="1" lang="bn-IN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bn-IN" sz="1200" u="none" strike="noStrike">
                <a:latin typeface="Arial"/>
                <a:ea typeface="Arial"/>
                <a:cs typeface="Arial"/>
                <a:sym typeface="Arial"/>
              </a:rPr>
              <a:t>সাইবার সিকিউরিটি, ফিসিং এবং স্প্যামের উপর আরও অধিক শিক্ষা গ্রহণের জন্য, অনুগ্রহ করে ভিজিট করুন- https://www.facebook.com/safety/educators/security/cybersecurity-phishing-and-spam/overview]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none" strike="noStrike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এখন পর্যন্ত, আমরা কথা বলেছি </a:t>
            </a:r>
            <a:r>
              <a:rPr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কেন আপনার ডিজিটাল পরিচয় সুরক্ষিত রাখাটা গুরুত্বপূর্ণ।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কারণ বিভিন্ন উপায়ে মানুষ আমাদের সম্পর্কে তথ্য অ্যাক্সেস করতে পারে এবং সম্ভবত এটি আমাদের অসুবিধার সৃষ্টি করতে পারে</a:t>
            </a:r>
            <a:r>
              <a:rPr b="1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কিন্তু আমরা 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বিভিন্ন অনলাইন ঝুঁকির </a:t>
            </a:r>
            <a:r>
              <a:rPr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প্রতি আমাদের দুর্বলতা কমাতে সতর্কতা অবলম্বন করতে পারি।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None/>
            </a:pPr>
            <a:r>
              <a:t/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fld id="{00000000-1234-1234-1234-123412341234}" type="slidenum">
              <a:rPr b="0" i="0" lang="bn-IN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4" name="Google Shape;414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b="0" i="0" sz="18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" name="Google Shape;449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bn-I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কিছু প্রশ্ন সম্পর্কে আলোচনা করে দেখা যাক যে আমাদের  চিন্তাধারা একই কিনা।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bn-I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অংশগ্রহণকারীদের সংখ্যার উপর ভিত্তি করে </a:t>
            </a:r>
            <a:r>
              <a:rPr lang="bn-IN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একটি </a:t>
            </a:r>
            <a:r>
              <a:rPr b="0" lang="bn-IN" sz="1200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দল বা জোড়া অনুযায়ী কাজ করুন এবং</a:t>
            </a:r>
            <a:r>
              <a:rPr lang="bn-IN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b="0" lang="bn-IN" sz="1200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কিছু পয়েন্ট</a:t>
            </a:r>
            <a:r>
              <a:rPr lang="bn-IN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লিখে রাখুন, যেমন-</a:t>
            </a:r>
            <a:r>
              <a:rPr b="0" lang="bn-I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আপনি </a:t>
            </a:r>
            <a:r>
              <a:rPr lang="bn-I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এই</a:t>
            </a:r>
            <a:r>
              <a:rPr b="0" lang="bn-I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‘ডিজিটাল পরিচয়</a:t>
            </a:r>
            <a:r>
              <a:rPr lang="bn-I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’(</a:t>
            </a:r>
            <a:r>
              <a:rPr b="1" lang="bn-I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-এর বিষয়ে কি বোঝেন, ডিজিটাল পরিচয়ের ওপর আপনার জ্ঞান কতটা)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bn-I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একবার আমাদের কাজ শেষ হয়ে গেলে, আমরা</a:t>
            </a:r>
            <a:r>
              <a:rPr lang="bn-I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কিছু ধারণা শেয়ার করতে পারি</a:t>
            </a:r>
            <a:r>
              <a:rPr b="0" lang="bn-I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এবং দেখতে পারি যে আমরা সবাই একমত কিনা।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" name="Google Shape;455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চলুন এই প্রশ্ন দিয়ে শুরু করা যাক, 'আপনার ডিজিটাল পরিচয় কি?'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যখন আমরা পরিচয় সম্পর্কে কথা বলি - এটি বোঝায় যে </a:t>
            </a:r>
            <a:r>
              <a:rPr i="1" lang="bn-IN">
                <a:latin typeface="Arial"/>
                <a:ea typeface="Arial"/>
                <a:cs typeface="Arial"/>
                <a:sym typeface="Arial"/>
              </a:rPr>
              <a:t>আপনি কে -</a:t>
            </a:r>
            <a:r>
              <a:rPr lang="bn-IN"/>
              <a:t> আপনার ব্যক্তিত্ব, আপনার বিশ্বাস এবং মূল্যবোধ, আপনার দক্ষতা, আপনার আগ্রহ এবং শখ।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কিন্তু মনে রাখুন - আমাদের এছাড়াও একটা অনলাইন পরিচয় আছে — একটা ডিজিটাল পরিচয়।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ইন্টারনেটে থাকাকালীন আপনার </a:t>
            </a:r>
            <a:r>
              <a:rPr lang="bn-IN" strike="noStrike"/>
              <a:t>লগইন ডিটেইলস</a:t>
            </a:r>
            <a:r>
              <a:rPr lang="bn-IN"/>
              <a:t>, পোস্ট এবং শেয়ার করা সমস্ত তথ্য আপনার ডিজিটাল পরিচয় গঠন করতে সাহায্য করে।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তার মৌলিক তথ্যগুলি আরেকবার দেখা যাক।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তার বয়স 19 বছর, এবং সে পড়াশুনা করছে নার্স হওয়ার জন্য।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তিনি জয়পুর থেকে এসেছেন এবং তিনি সিনেমা ভালবাসেন! 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/>
              <a:t>তার পরিবার তাকে এবং তার ভাই জয়কে বড় করেছে -  তারা খুব ঘনিষ্ঠ যেহেতু সে রশ্মির চেয়ে কেবল 2 বছরের ছোট। 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রেশমির এ ছাড়াও একটি অনলাইন পরিচয় আছে — একটি ডিজিটাল পরিচয়।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আমরা কি চিন্তা করি 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যেটা</a:t>
            </a: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কেমন হতে পারে?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মনে </a:t>
            </a:r>
            <a:r>
              <a:rPr b="0" i="0" lang="bn-IN" sz="12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রাখতে হবে</a:t>
            </a: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সে অনলাইনে </a:t>
            </a:r>
            <a:r>
              <a:rPr b="0" i="0" lang="bn-IN" sz="1200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যা যা </a:t>
            </a: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করবে (অর্থাৎ শেয়ার, পোস্ট) অথবা যা কিছু সে ইন্টারনেটে দেবে,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সেটা থেকে তার ডিজিটাল পরিচয় গঠিত হবে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সে অনলাইনে কি করতে পারে সে বিষয়ে সমস্ত ধারণা নিচে তালিকাভুক্ত করুন।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কিছু ধারণা শেয়ার করার পরে, আমরা কথা বলবো</a:t>
            </a:r>
            <a:r>
              <a:rPr lang="bn-I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আমাদের</a:t>
            </a:r>
            <a:r>
              <a:rPr b="0" i="0" lang="bn-I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ডিজিটাল 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আইডেন্টিটি/পরিচয় সম্পর্কে, এটি পরিচালনা করা এবং যত্ন নেওয়া গুরুত্বপূর্ণ কেন, এবং আমরা বিবেচনা করবো আপনার বাস্তব </a:t>
            </a:r>
            <a:r>
              <a:rPr lang="bn-IN" strike="noStrike">
                <a:latin typeface="Arial"/>
                <a:ea typeface="Arial"/>
                <a:cs typeface="Arial"/>
                <a:sym typeface="Arial"/>
              </a:rPr>
              <a:t>জগতের কতটা আপনি </a:t>
            </a:r>
            <a:r>
              <a:rPr lang="bn-IN">
                <a:latin typeface="Arial"/>
                <a:ea typeface="Arial"/>
                <a:cs typeface="Arial"/>
                <a:sym typeface="Arial"/>
              </a:rPr>
              <a:t>অনলাইনে শেয়ার করবেন।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এর মানে হচ্ছে পোস্ট, মেসেজ, যা কিছু আপনি শেয়ার করছেন/লাইক দিচ্ছেন এবং কার কাছে এই তথ্যের অ্যাক্সেস আছে</a:t>
            </a:r>
            <a:endParaRPr strike="sngStrike"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আপনার প্রোফাইলে আপনি যা শেয়ার করেন সে সম্পর্কে আপনাকে সবসময় সতর্ক থাকতে হবে। 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bn-IN">
                <a:latin typeface="Arial"/>
                <a:ea typeface="Arial"/>
                <a:cs typeface="Arial"/>
                <a:sym typeface="Arial"/>
              </a:rPr>
              <a:t>ইন্টারনেট ব্যবহার করা প্রত্যেক ব্যক্তিকে বিশ্বাস করা যায় না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 (Right Img)">
  <p:cSld name="2_Blank (Right Img)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/>
          <p:nvPr>
            <p:ph idx="2" type="pic"/>
          </p:nvPr>
        </p:nvSpPr>
        <p:spPr>
          <a:xfrm>
            <a:off x="6096000" y="333375"/>
            <a:ext cx="5795963" cy="6191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–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Char char="–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4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6200" lIns="76200" spcFirstLastPara="1" rIns="76200" wrap="square" tIns="76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41"/>
          <p:cNvPicPr preferRelativeResize="0"/>
          <p:nvPr/>
        </p:nvPicPr>
        <p:blipFill rotWithShape="1">
          <a:blip r:embed="rId2">
            <a:alphaModFix/>
          </a:blip>
          <a:srcRect b="13085" l="6030" r="36635" t="25669"/>
          <a:stretch/>
        </p:blipFill>
        <p:spPr>
          <a:xfrm>
            <a:off x="6248400" y="0"/>
            <a:ext cx="594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1"/>
          <p:cNvSpPr/>
          <p:nvPr/>
        </p:nvSpPr>
        <p:spPr>
          <a:xfrm>
            <a:off x="6096000" y="0"/>
            <a:ext cx="357554" cy="6858000"/>
          </a:xfrm>
          <a:prstGeom prst="rect">
            <a:avLst/>
          </a:prstGeom>
          <a:solidFill>
            <a:srgbClr val="54C6EC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Blank">
  <p:cSld name="22_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3" id="49" name="Google Shape;49;p42"/>
          <p:cNvPicPr preferRelativeResize="0"/>
          <p:nvPr/>
        </p:nvPicPr>
        <p:blipFill rotWithShape="1">
          <a:blip r:embed="rId2">
            <a:alphaModFix/>
          </a:blip>
          <a:srcRect b="0" l="1068" r="1066" t="0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2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sp>
        <p:nvSpPr>
          <p:cNvPr id="51" name="Google Shape;51;p42"/>
          <p:cNvSpPr/>
          <p:nvPr/>
        </p:nvSpPr>
        <p:spPr>
          <a:xfrm>
            <a:off x="-42863" y="0"/>
            <a:ext cx="6138865" cy="6858000"/>
          </a:xfrm>
          <a:prstGeom prst="rect">
            <a:avLst/>
          </a:prstGeom>
          <a:solidFill>
            <a:srgbClr val="54C6EC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" name="Google Shape;5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3268" y="6088314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 Border">
  <p:cSld name="Blank Blue Border">
    <p:bg>
      <p:bgPr>
        <a:solidFill>
          <a:srgbClr val="4267B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Blank">
  <p:cSld name="10_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5" id="55" name="Google Shape;55;p44"/>
          <p:cNvPicPr preferRelativeResize="0"/>
          <p:nvPr/>
        </p:nvPicPr>
        <p:blipFill rotWithShape="1">
          <a:blip r:embed="rId2">
            <a:alphaModFix/>
          </a:blip>
          <a:srcRect b="3637" l="4690" r="4690" t="3638"/>
          <a:stretch/>
        </p:blipFill>
        <p:spPr>
          <a:xfrm>
            <a:off x="6095997" y="0"/>
            <a:ext cx="6096002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8" y="-1"/>
            <a:ext cx="6096002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4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rgbClr val="F0546A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Blank">
  <p:cSld name="11_Blan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4" id="60" name="Google Shape;60;p45"/>
          <p:cNvPicPr preferRelativeResize="0"/>
          <p:nvPr/>
        </p:nvPicPr>
        <p:blipFill rotWithShape="1">
          <a:blip r:embed="rId2">
            <a:alphaModFix/>
          </a:blip>
          <a:srcRect b="9238" l="524" r="16833" t="2482"/>
          <a:stretch/>
        </p:blipFill>
        <p:spPr>
          <a:xfrm>
            <a:off x="6095998" y="-2"/>
            <a:ext cx="6096002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5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Blank">
  <p:cSld name="12_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3" id="64" name="Google Shape;64;p46"/>
          <p:cNvPicPr preferRelativeResize="0"/>
          <p:nvPr/>
        </p:nvPicPr>
        <p:blipFill rotWithShape="1">
          <a:blip r:embed="rId2">
            <a:alphaModFix/>
          </a:blip>
          <a:srcRect b="5135" l="11303" r="10335" t="11162"/>
          <a:stretch/>
        </p:blipFill>
        <p:spPr>
          <a:xfrm>
            <a:off x="6095999" y="-2"/>
            <a:ext cx="6096001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6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id="66" name="Google Shape;6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6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Blank">
  <p:cSld name="15_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4" id="69" name="Google Shape;69;p47"/>
          <p:cNvPicPr preferRelativeResize="0"/>
          <p:nvPr/>
        </p:nvPicPr>
        <p:blipFill rotWithShape="1">
          <a:blip r:embed="rId2">
            <a:alphaModFix/>
          </a:blip>
          <a:srcRect b="7147" l="5998" r="4626" t="7147"/>
          <a:stretch/>
        </p:blipFill>
        <p:spPr>
          <a:xfrm>
            <a:off x="6095999" y="-1"/>
            <a:ext cx="6096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7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sp>
        <p:nvSpPr>
          <p:cNvPr id="71" name="Google Shape;71;p47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rgbClr val="54C6EC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Google Shape;7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87604" y="5912102"/>
            <a:ext cx="1681595" cy="94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2" y="-2"/>
            <a:ext cx="6096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Blank">
  <p:cSld name="14_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6" id="75" name="Google Shape;75;p48"/>
          <p:cNvPicPr preferRelativeResize="0"/>
          <p:nvPr/>
        </p:nvPicPr>
        <p:blipFill rotWithShape="1">
          <a:blip r:embed="rId2">
            <a:alphaModFix/>
          </a:blip>
          <a:srcRect b="6407" l="1421" r="16956" t="6407"/>
          <a:stretch/>
        </p:blipFill>
        <p:spPr>
          <a:xfrm>
            <a:off x="6095998" y="-1"/>
            <a:ext cx="6096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8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sp>
        <p:nvSpPr>
          <p:cNvPr id="77" name="Google Shape;77;p48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" name="Google Shape;7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Blank">
  <p:cSld name="23_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9"/>
          <p:cNvPicPr preferRelativeResize="0"/>
          <p:nvPr/>
        </p:nvPicPr>
        <p:blipFill rotWithShape="1">
          <a:blip r:embed="rId2">
            <a:alphaModFix/>
          </a:blip>
          <a:srcRect b="4950" l="9524" r="12273" t="3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9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id="82" name="Google Shape;8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9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rgbClr val="4080FF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slide">
  <p:cSld name="Summary slid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0"/>
          <p:cNvSpPr txBox="1"/>
          <p:nvPr>
            <p:ph idx="1" type="body"/>
          </p:nvPr>
        </p:nvSpPr>
        <p:spPr>
          <a:xfrm>
            <a:off x="1735139" y="2461480"/>
            <a:ext cx="7441912" cy="3061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8610" lvl="1" marL="9144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260"/>
              <a:buChar char="–"/>
              <a:defRPr/>
            </a:lvl2pPr>
            <a:lvl3pPr indent="-297180" lvl="2" marL="13716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080"/>
              <a:buChar char="–"/>
              <a:defRPr/>
            </a:lvl3pPr>
            <a:lvl4pPr indent="-320039" lvl="3" marL="18288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440"/>
              <a:buChar char="​"/>
              <a:defRPr/>
            </a:lvl4pPr>
            <a:lvl5pPr indent="-320039" lvl="4" marL="22860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440"/>
              <a:buChar char="​"/>
              <a:defRPr/>
            </a:lvl5pPr>
            <a:lvl6pPr indent="-342900" lvl="5" marL="27432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6pPr>
            <a:lvl7pPr indent="-342900" lvl="6" marL="32004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7pPr>
            <a:lvl8pPr indent="-342900" lvl="7" marL="36576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8pPr>
            <a:lvl9pPr indent="-342900" lvl="8" marL="41148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9pPr>
          </a:lstStyle>
          <a:p/>
        </p:txBody>
      </p:sp>
      <p:pic>
        <p:nvPicPr>
          <p:cNvPr id="86" name="Google Shape;8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67520" y="6041041"/>
            <a:ext cx="1681594" cy="945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ummary slide">
  <p:cSld name="1_Summary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3"/>
          <p:cNvSpPr txBox="1"/>
          <p:nvPr>
            <p:ph idx="1" type="body"/>
          </p:nvPr>
        </p:nvSpPr>
        <p:spPr>
          <a:xfrm>
            <a:off x="1735139" y="2461480"/>
            <a:ext cx="7441912" cy="30619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8610" lvl="1" marL="9144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260"/>
              <a:buChar char="–"/>
              <a:defRPr/>
            </a:lvl2pPr>
            <a:lvl3pPr indent="-297180" lvl="2" marL="13716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080"/>
              <a:buChar char="–"/>
              <a:defRPr/>
            </a:lvl3pPr>
            <a:lvl4pPr indent="-320039" lvl="3" marL="18288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440"/>
              <a:buChar char="​"/>
              <a:defRPr/>
            </a:lvl4pPr>
            <a:lvl5pPr indent="-320039" lvl="4" marL="22860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440"/>
              <a:buChar char="​"/>
              <a:defRPr/>
            </a:lvl5pPr>
            <a:lvl6pPr indent="-342900" lvl="5" marL="27432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6pPr>
            <a:lvl7pPr indent="-342900" lvl="6" marL="32004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7pPr>
            <a:lvl8pPr indent="-342900" lvl="7" marL="36576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8pPr>
            <a:lvl9pPr indent="-342900" lvl="8" marL="411480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SzPts val="1800"/>
              <a:buChar char="​"/>
              <a:defRPr/>
            </a:lvl9pPr>
          </a:lstStyle>
          <a:p/>
        </p:txBody>
      </p:sp>
      <p:pic>
        <p:nvPicPr>
          <p:cNvPr id="14" name="Google Shape;1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67520" y="6041041"/>
            <a:ext cx="1681594" cy="945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">
  <p:cSld name="Blank Blue">
    <p:bg>
      <p:bgPr>
        <a:solidFill>
          <a:srgbClr val="4267B2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2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id="90" name="Google Shape;9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Blank">
  <p:cSld name="18_Blank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4" id="92" name="Google Shape;92;p53"/>
          <p:cNvPicPr preferRelativeResize="0"/>
          <p:nvPr/>
        </p:nvPicPr>
        <p:blipFill rotWithShape="1">
          <a:blip r:embed="rId2">
            <a:alphaModFix/>
          </a:blip>
          <a:srcRect b="0" l="7761" r="7761" t="0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53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5" name="Google Shape;95;p53"/>
          <p:cNvCxnSpPr/>
          <p:nvPr/>
        </p:nvCxnSpPr>
        <p:spPr>
          <a:xfrm>
            <a:off x="1183631" y="2293107"/>
            <a:ext cx="3700241" cy="0"/>
          </a:xfrm>
          <a:prstGeom prst="straightConnector1">
            <a:avLst/>
          </a:prstGeom>
          <a:noFill/>
          <a:ln cap="flat" cmpd="sng" w="381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Blank">
  <p:cSld name="21_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4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id="98" name="Google Shape;9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4"/>
          <p:cNvSpPr/>
          <p:nvPr/>
        </p:nvSpPr>
        <p:spPr>
          <a:xfrm>
            <a:off x="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icture Placeholder 15" id="100" name="Google Shape;100;p54"/>
          <p:cNvPicPr preferRelativeResize="0"/>
          <p:nvPr/>
        </p:nvPicPr>
        <p:blipFill rotWithShape="1">
          <a:blip r:embed="rId3">
            <a:alphaModFix/>
          </a:blip>
          <a:srcRect b="2534" l="10025" r="10025" t="2534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40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54"/>
          <p:cNvCxnSpPr/>
          <p:nvPr/>
        </p:nvCxnSpPr>
        <p:spPr>
          <a:xfrm>
            <a:off x="1183631" y="2293107"/>
            <a:ext cx="3700241" cy="0"/>
          </a:xfrm>
          <a:prstGeom prst="straightConnector1">
            <a:avLst/>
          </a:prstGeom>
          <a:noFill/>
          <a:ln cap="flat" cmpd="sng" w="381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5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8972B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" name="Google Shape;105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040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oe.png" id="106" name="Google Shape;10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6128" y="3038115"/>
            <a:ext cx="3819886" cy="3819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5"/>
          <p:cNvSpPr/>
          <p:nvPr/>
        </p:nvSpPr>
        <p:spPr>
          <a:xfrm>
            <a:off x="6692348" y="528082"/>
            <a:ext cx="4962940" cy="3114260"/>
          </a:xfrm>
          <a:prstGeom prst="wedgeEllipseCallout">
            <a:avLst>
              <a:gd fmla="val -39391" name="adj1"/>
              <a:gd fmla="val 76755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lo + editable Location">
  <p:cSld name="Hello + editable Location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7"/>
          <p:cNvSpPr/>
          <p:nvPr/>
        </p:nvSpPr>
        <p:spPr>
          <a:xfrm>
            <a:off x="7765025" y="1133475"/>
            <a:ext cx="2217175" cy="4762500"/>
          </a:xfrm>
          <a:prstGeom prst="roundRect">
            <a:avLst>
              <a:gd fmla="val 8334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57"/>
          <p:cNvPicPr preferRelativeResize="0"/>
          <p:nvPr/>
        </p:nvPicPr>
        <p:blipFill rotWithShape="1">
          <a:blip r:embed="rId2">
            <a:alphaModFix/>
          </a:blip>
          <a:srcRect b="3346" l="7339" r="12040" t="3346"/>
          <a:stretch/>
        </p:blipFill>
        <p:spPr>
          <a:xfrm>
            <a:off x="7536160" y="908721"/>
            <a:ext cx="2592288" cy="528091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7"/>
          <p:cNvSpPr txBox="1"/>
          <p:nvPr>
            <p:ph idx="1" type="body"/>
          </p:nvPr>
        </p:nvSpPr>
        <p:spPr>
          <a:xfrm>
            <a:off x="781051" y="3708399"/>
            <a:ext cx="6470650" cy="869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b="0" i="0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57"/>
          <p:cNvSpPr txBox="1"/>
          <p:nvPr>
            <p:ph idx="2" type="body"/>
          </p:nvPr>
        </p:nvSpPr>
        <p:spPr>
          <a:xfrm>
            <a:off x="781050" y="4544281"/>
            <a:ext cx="6437311" cy="681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57"/>
          <p:cNvSpPr/>
          <p:nvPr>
            <p:ph idx="3" type="pic"/>
          </p:nvPr>
        </p:nvSpPr>
        <p:spPr>
          <a:xfrm>
            <a:off x="7772400" y="1149350"/>
            <a:ext cx="2181225" cy="4730750"/>
          </a:xfrm>
          <a:prstGeom prst="roundRect">
            <a:avLst>
              <a:gd fmla="val 1106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9" name="Google Shape;129;p57"/>
          <p:cNvPicPr preferRelativeResize="0"/>
          <p:nvPr/>
        </p:nvPicPr>
        <p:blipFill rotWithShape="1">
          <a:blip r:embed="rId2">
            <a:alphaModFix/>
          </a:blip>
          <a:srcRect b="88041" l="7339" r="12040" t="3346"/>
          <a:stretch/>
        </p:blipFill>
        <p:spPr>
          <a:xfrm>
            <a:off x="7536160" y="855690"/>
            <a:ext cx="2592288" cy="487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 Blue Border">
  <p:cSld name="3_Blank Blue Border">
    <p:bg>
      <p:bgPr>
        <a:solidFill>
          <a:srgbClr val="4267B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Blank">
  <p:cSld name="8_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10" id="17" name="Google Shape;17;p35"/>
          <p:cNvPicPr preferRelativeResize="0"/>
          <p:nvPr/>
        </p:nvPicPr>
        <p:blipFill rotWithShape="1">
          <a:blip r:embed="rId2">
            <a:alphaModFix/>
          </a:blip>
          <a:srcRect b="7141" l="626" r="3285" t="0"/>
          <a:stretch/>
        </p:blipFill>
        <p:spPr>
          <a:xfrm>
            <a:off x="6095997" y="5840"/>
            <a:ext cx="6096003" cy="68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2450" y="5840"/>
            <a:ext cx="6079550" cy="685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5"/>
          <p:cNvSpPr/>
          <p:nvPr/>
        </p:nvSpPr>
        <p:spPr>
          <a:xfrm>
            <a:off x="-6" y="-9526"/>
            <a:ext cx="6096003" cy="6867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id="23" name="Google Shape;2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oe.png" id="24" name="Google Shape;2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8740" y="5059680"/>
            <a:ext cx="1798320" cy="179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>
  <p:cSld name="6_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8972B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" name="Google Shape;27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id="30" name="Google Shape;3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8"/>
          <p:cNvSpPr/>
          <p:nvPr/>
        </p:nvSpPr>
        <p:spPr>
          <a:xfrm>
            <a:off x="-1" y="-1"/>
            <a:ext cx="6095999" cy="6858001"/>
          </a:xfrm>
          <a:prstGeom prst="rect">
            <a:avLst/>
          </a:prstGeom>
          <a:solidFill>
            <a:srgbClr val="3266CC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_Blank">
  <p:cSld name="19_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5" id="33" name="Google Shape;33;p39"/>
          <p:cNvPicPr preferRelativeResize="0"/>
          <p:nvPr/>
        </p:nvPicPr>
        <p:blipFill rotWithShape="1">
          <a:blip r:embed="rId2">
            <a:alphaModFix/>
          </a:blip>
          <a:srcRect b="13376" l="11626" r="10918" t="3888"/>
          <a:stretch/>
        </p:blipFill>
        <p:spPr>
          <a:xfrm>
            <a:off x="6095998" y="-20954"/>
            <a:ext cx="6096002" cy="687895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9"/>
          <p:cNvSpPr/>
          <p:nvPr/>
        </p:nvSpPr>
        <p:spPr>
          <a:xfrm>
            <a:off x="0" y="-2641"/>
            <a:ext cx="6396038" cy="68789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" name="Google Shape;35;p39"/>
          <p:cNvSpPr txBox="1"/>
          <p:nvPr>
            <p:ph idx="12" type="sldNum"/>
          </p:nvPr>
        </p:nvSpPr>
        <p:spPr>
          <a:xfrm>
            <a:off x="8597900" y="6197093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descr="A picture containing toy, drawing&#10;&#10;Description automatically generated" id="36" name="Google Shape;3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7502" y="-20955"/>
            <a:ext cx="6124498" cy="691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Blank">
  <p:cSld name="9_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Placeholder 5" id="39" name="Google Shape;39;p40"/>
          <p:cNvPicPr preferRelativeResize="0"/>
          <p:nvPr/>
        </p:nvPicPr>
        <p:blipFill rotWithShape="1">
          <a:blip r:embed="rId2">
            <a:alphaModFix/>
          </a:blip>
          <a:srcRect b="9987" l="2761" r="2297" t="2404"/>
          <a:stretch/>
        </p:blipFill>
        <p:spPr>
          <a:xfrm>
            <a:off x="5795963" y="-1"/>
            <a:ext cx="6396037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0"/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F0546A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" name="Google Shape;42;p40"/>
          <p:cNvCxnSpPr/>
          <p:nvPr/>
        </p:nvCxnSpPr>
        <p:spPr>
          <a:xfrm>
            <a:off x="1183631" y="2293107"/>
            <a:ext cx="3700241" cy="0"/>
          </a:xfrm>
          <a:prstGeom prst="straightConnector1">
            <a:avLst/>
          </a:prstGeom>
          <a:noFill/>
          <a:ln cap="flat" cmpd="sng" w="38100">
            <a:solidFill>
              <a:srgbClr val="F2F2F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/>
          <p:nvPr>
            <p:ph idx="1" type="body"/>
          </p:nvPr>
        </p:nvSpPr>
        <p:spPr>
          <a:xfrm>
            <a:off x="1188542" y="1635321"/>
            <a:ext cx="11056487" cy="4809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9720" lvl="0" marL="4572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9719" lvl="1" marL="9144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Arial"/>
              <a:buChar char="–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9560" lvl="2" marL="13716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Arial"/>
              <a:buChar char="–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9880" lvl="3" marL="18288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9879" lvl="4" marL="22860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​"/>
              <a:defRPr b="0" i="0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1"/>
          <p:cNvSpPr txBox="1"/>
          <p:nvPr>
            <p:ph type="title"/>
          </p:nvPr>
        </p:nvSpPr>
        <p:spPr>
          <a:xfrm>
            <a:off x="568451" y="344010"/>
            <a:ext cx="11055098" cy="501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1"/>
          <p:cNvSpPr txBox="1"/>
          <p:nvPr>
            <p:ph idx="12" type="sldNum"/>
          </p:nvPr>
        </p:nvSpPr>
        <p:spPr>
          <a:xfrm>
            <a:off x="11479369" y="6566828"/>
            <a:ext cx="139701" cy="15925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n-IN"/>
              <a:t>‹#›</a:t>
            </a:fld>
            <a:endParaRPr/>
          </a:p>
        </p:txBody>
      </p:sp>
      <p:pic>
        <p:nvPicPr>
          <p:cNvPr id="9" name="Google Shape;9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541497" y="6093879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67B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6"/>
          <p:cNvSpPr/>
          <p:nvPr/>
        </p:nvSpPr>
        <p:spPr>
          <a:xfrm>
            <a:off x="566738" y="650875"/>
            <a:ext cx="3700462" cy="1827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510405" y="6099100"/>
            <a:ext cx="1681595" cy="945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56"/>
          <p:cNvGrpSpPr/>
          <p:nvPr/>
        </p:nvGrpSpPr>
        <p:grpSpPr>
          <a:xfrm>
            <a:off x="235043" y="1386326"/>
            <a:ext cx="7906474" cy="5455031"/>
            <a:chOff x="3764020" y="5136383"/>
            <a:chExt cx="8401033" cy="5359531"/>
          </a:xfrm>
        </p:grpSpPr>
        <p:sp>
          <p:nvSpPr>
            <p:cNvPr id="112" name="Google Shape;112;p56"/>
            <p:cNvSpPr/>
            <p:nvPr/>
          </p:nvSpPr>
          <p:spPr>
            <a:xfrm>
              <a:off x="5060294" y="9115139"/>
              <a:ext cx="371296" cy="1380775"/>
            </a:xfrm>
            <a:custGeom>
              <a:rect b="b" l="l" r="r" t="t"/>
              <a:pathLst>
                <a:path extrusionOk="0" h="1380774" w="371296">
                  <a:moveTo>
                    <a:pt x="505" y="1227286"/>
                  </a:moveTo>
                  <a:lnTo>
                    <a:pt x="66672" y="144091"/>
                  </a:lnTo>
                  <a:cubicBezTo>
                    <a:pt x="71930" y="59419"/>
                    <a:pt x="144817" y="-4959"/>
                    <a:pt x="229471" y="301"/>
                  </a:cubicBezTo>
                  <a:cubicBezTo>
                    <a:pt x="314124" y="5560"/>
                    <a:pt x="378487" y="78464"/>
                    <a:pt x="373229" y="163137"/>
                  </a:cubicBezTo>
                  <a:lnTo>
                    <a:pt x="306586" y="1246331"/>
                  </a:lnTo>
                  <a:cubicBezTo>
                    <a:pt x="299452" y="1330861"/>
                    <a:pt x="225159" y="1393601"/>
                    <a:pt x="140648" y="1386465"/>
                  </a:cubicBezTo>
                  <a:cubicBezTo>
                    <a:pt x="58775" y="1379552"/>
                    <a:pt x="-3152" y="1309403"/>
                    <a:pt x="124" y="1227286"/>
                  </a:cubicBezTo>
                </a:path>
              </a:pathLst>
            </a:custGeom>
            <a:solidFill>
              <a:srgbClr val="589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6"/>
            <p:cNvSpPr/>
            <p:nvPr/>
          </p:nvSpPr>
          <p:spPr>
            <a:xfrm>
              <a:off x="10597977" y="9495106"/>
              <a:ext cx="190408" cy="923691"/>
            </a:xfrm>
            <a:custGeom>
              <a:rect b="b" l="l" r="r" t="t"/>
              <a:pathLst>
                <a:path extrusionOk="0" h="923690" w="190408">
                  <a:moveTo>
                    <a:pt x="47818" y="66534"/>
                  </a:moveTo>
                  <a:cubicBezTo>
                    <a:pt x="50885" y="26841"/>
                    <a:pt x="85542" y="-2850"/>
                    <a:pt x="125227" y="218"/>
                  </a:cubicBezTo>
                  <a:cubicBezTo>
                    <a:pt x="163998" y="3215"/>
                    <a:pt x="193401" y="36438"/>
                    <a:pt x="191671" y="75295"/>
                  </a:cubicBezTo>
                  <a:lnTo>
                    <a:pt x="144069" y="860147"/>
                  </a:lnTo>
                  <a:cubicBezTo>
                    <a:pt x="142299" y="899919"/>
                    <a:pt x="108629" y="930726"/>
                    <a:pt x="68866" y="928956"/>
                  </a:cubicBezTo>
                  <a:cubicBezTo>
                    <a:pt x="29102" y="927186"/>
                    <a:pt x="-1698" y="893508"/>
                    <a:pt x="73" y="853735"/>
                  </a:cubicBezTo>
                  <a:cubicBezTo>
                    <a:pt x="108" y="852951"/>
                    <a:pt x="155" y="852169"/>
                    <a:pt x="216" y="851386"/>
                  </a:cubicBezTo>
                  <a:close/>
                </a:path>
              </a:pathLst>
            </a:custGeom>
            <a:solidFill>
              <a:srgbClr val="55C7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6"/>
            <p:cNvSpPr/>
            <p:nvPr/>
          </p:nvSpPr>
          <p:spPr>
            <a:xfrm>
              <a:off x="4318568" y="8788830"/>
              <a:ext cx="266572" cy="466607"/>
            </a:xfrm>
            <a:custGeom>
              <a:rect b="b" l="l" r="r" t="t"/>
              <a:pathLst>
                <a:path extrusionOk="0" h="466606" w="266571">
                  <a:moveTo>
                    <a:pt x="13120" y="119606"/>
                  </a:moveTo>
                  <a:cubicBezTo>
                    <a:pt x="17405" y="49396"/>
                    <a:pt x="77782" y="-4046"/>
                    <a:pt x="147977" y="241"/>
                  </a:cubicBezTo>
                  <a:cubicBezTo>
                    <a:pt x="218171" y="4527"/>
                    <a:pt x="271600" y="64918"/>
                    <a:pt x="267315" y="135128"/>
                  </a:cubicBezTo>
                  <a:lnTo>
                    <a:pt x="254272" y="350814"/>
                  </a:lnTo>
                  <a:lnTo>
                    <a:pt x="254272" y="350814"/>
                  </a:lnTo>
                  <a:cubicBezTo>
                    <a:pt x="248072" y="420909"/>
                    <a:pt x="186236" y="472703"/>
                    <a:pt x="116158" y="466502"/>
                  </a:cubicBezTo>
                  <a:cubicBezTo>
                    <a:pt x="48731" y="460535"/>
                    <a:pt x="-2254" y="402862"/>
                    <a:pt x="77" y="335197"/>
                  </a:cubicBezTo>
                  <a:lnTo>
                    <a:pt x="13120" y="119511"/>
                  </a:lnTo>
                  <a:close/>
                </a:path>
              </a:pathLst>
            </a:custGeom>
            <a:solidFill>
              <a:srgbClr val="55C7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6"/>
            <p:cNvSpPr/>
            <p:nvPr/>
          </p:nvSpPr>
          <p:spPr>
            <a:xfrm>
              <a:off x="9533667" y="5975348"/>
              <a:ext cx="152327" cy="1114143"/>
            </a:xfrm>
            <a:custGeom>
              <a:rect b="b" l="l" r="r" t="t"/>
              <a:pathLst>
                <a:path extrusionOk="0" h="1114142" w="152326">
                  <a:moveTo>
                    <a:pt x="63216" y="39909"/>
                  </a:moveTo>
                  <a:cubicBezTo>
                    <a:pt x="67474" y="13960"/>
                    <a:pt x="91956" y="-3623"/>
                    <a:pt x="117899" y="636"/>
                  </a:cubicBezTo>
                  <a:cubicBezTo>
                    <a:pt x="140198" y="4296"/>
                    <a:pt x="156850" y="23133"/>
                    <a:pt x="157753" y="45718"/>
                  </a:cubicBezTo>
                  <a:lnTo>
                    <a:pt x="94538" y="1079490"/>
                  </a:lnTo>
                  <a:cubicBezTo>
                    <a:pt x="90291" y="1105441"/>
                    <a:pt x="65815" y="1123034"/>
                    <a:pt x="39871" y="1118785"/>
                  </a:cubicBezTo>
                  <a:cubicBezTo>
                    <a:pt x="17591" y="1115137"/>
                    <a:pt x="938" y="1096338"/>
                    <a:pt x="0" y="1073776"/>
                  </a:cubicBezTo>
                  <a:close/>
                </a:path>
              </a:pathLst>
            </a:custGeom>
            <a:solidFill>
              <a:srgbClr val="FE4E9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6"/>
            <p:cNvSpPr/>
            <p:nvPr/>
          </p:nvSpPr>
          <p:spPr>
            <a:xfrm>
              <a:off x="10917734" y="8802633"/>
              <a:ext cx="344590" cy="344669"/>
            </a:xfrm>
            <a:custGeom>
              <a:rect b="b" l="l" r="r" t="t"/>
              <a:pathLst>
                <a:path extrusionOk="0" h="161883" w="161847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rgbClr val="589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6"/>
            <p:cNvSpPr/>
            <p:nvPr/>
          </p:nvSpPr>
          <p:spPr>
            <a:xfrm>
              <a:off x="10879973" y="5136383"/>
              <a:ext cx="218970" cy="542787"/>
            </a:xfrm>
            <a:custGeom>
              <a:rect b="b" l="l" r="r" t="t"/>
              <a:pathLst>
                <a:path extrusionOk="0" h="542787" w="218969">
                  <a:moveTo>
                    <a:pt x="222083" y="106654"/>
                  </a:moveTo>
                  <a:lnTo>
                    <a:pt x="200948" y="453276"/>
                  </a:lnTo>
                  <a:cubicBezTo>
                    <a:pt x="198167" y="508743"/>
                    <a:pt x="150958" y="551454"/>
                    <a:pt x="95503" y="548672"/>
                  </a:cubicBezTo>
                  <a:cubicBezTo>
                    <a:pt x="40048" y="545891"/>
                    <a:pt x="-2653" y="498671"/>
                    <a:pt x="128" y="443203"/>
                  </a:cubicBezTo>
                  <a:cubicBezTo>
                    <a:pt x="164" y="442497"/>
                    <a:pt x="207" y="441792"/>
                    <a:pt x="257" y="441087"/>
                  </a:cubicBezTo>
                  <a:lnTo>
                    <a:pt x="21488" y="94370"/>
                  </a:lnTo>
                  <a:cubicBezTo>
                    <a:pt x="24879" y="38964"/>
                    <a:pt x="72533" y="-3201"/>
                    <a:pt x="127926" y="191"/>
                  </a:cubicBezTo>
                  <a:cubicBezTo>
                    <a:pt x="183319" y="3583"/>
                    <a:pt x="225474" y="51248"/>
                    <a:pt x="222083" y="106654"/>
                  </a:cubicBezTo>
                </a:path>
              </a:pathLst>
            </a:custGeom>
            <a:solidFill>
              <a:srgbClr val="589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6"/>
            <p:cNvSpPr/>
            <p:nvPr/>
          </p:nvSpPr>
          <p:spPr>
            <a:xfrm>
              <a:off x="3764020" y="8048084"/>
              <a:ext cx="181818" cy="181859"/>
            </a:xfrm>
            <a:custGeom>
              <a:rect b="b" l="l" r="r" t="t"/>
              <a:pathLst>
                <a:path extrusionOk="0" h="161883" w="161847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6"/>
            <p:cNvSpPr/>
            <p:nvPr/>
          </p:nvSpPr>
          <p:spPr>
            <a:xfrm>
              <a:off x="4812144" y="7548378"/>
              <a:ext cx="181818" cy="181859"/>
            </a:xfrm>
            <a:custGeom>
              <a:rect b="b" l="l" r="r" t="t"/>
              <a:pathLst>
                <a:path extrusionOk="0" h="161883" w="161847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rgbClr val="589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6"/>
            <p:cNvSpPr/>
            <p:nvPr/>
          </p:nvSpPr>
          <p:spPr>
            <a:xfrm>
              <a:off x="11983235" y="7521641"/>
              <a:ext cx="181818" cy="181859"/>
            </a:xfrm>
            <a:custGeom>
              <a:rect b="b" l="l" r="r" t="t"/>
              <a:pathLst>
                <a:path extrusionOk="0" h="161883" w="161847">
                  <a:moveTo>
                    <a:pt x="165272" y="87565"/>
                  </a:moveTo>
                  <a:cubicBezTo>
                    <a:pt x="164895" y="92970"/>
                    <a:pt x="164002" y="98327"/>
                    <a:pt x="162606" y="103563"/>
                  </a:cubicBezTo>
                  <a:cubicBezTo>
                    <a:pt x="161218" y="108746"/>
                    <a:pt x="159337" y="113784"/>
                    <a:pt x="156988" y="118609"/>
                  </a:cubicBezTo>
                  <a:cubicBezTo>
                    <a:pt x="154585" y="123467"/>
                    <a:pt x="151783" y="128117"/>
                    <a:pt x="148610" y="132512"/>
                  </a:cubicBezTo>
                  <a:cubicBezTo>
                    <a:pt x="145248" y="136765"/>
                    <a:pt x="141521" y="140716"/>
                    <a:pt x="137472" y="144320"/>
                  </a:cubicBezTo>
                  <a:cubicBezTo>
                    <a:pt x="133451" y="147919"/>
                    <a:pt x="129081" y="151108"/>
                    <a:pt x="124429" y="153842"/>
                  </a:cubicBezTo>
                  <a:cubicBezTo>
                    <a:pt x="119713" y="156605"/>
                    <a:pt x="114739" y="158902"/>
                    <a:pt x="109577" y="160698"/>
                  </a:cubicBezTo>
                  <a:cubicBezTo>
                    <a:pt x="104495" y="162406"/>
                    <a:pt x="99270" y="163649"/>
                    <a:pt x="93963" y="164412"/>
                  </a:cubicBezTo>
                  <a:cubicBezTo>
                    <a:pt x="88602" y="165155"/>
                    <a:pt x="83183" y="165378"/>
                    <a:pt x="77779" y="165079"/>
                  </a:cubicBezTo>
                  <a:cubicBezTo>
                    <a:pt x="55789" y="163814"/>
                    <a:pt x="35219" y="153802"/>
                    <a:pt x="20656" y="137273"/>
                  </a:cubicBezTo>
                  <a:cubicBezTo>
                    <a:pt x="17032" y="133238"/>
                    <a:pt x="13841" y="128833"/>
                    <a:pt x="11136" y="124132"/>
                  </a:cubicBezTo>
                  <a:cubicBezTo>
                    <a:pt x="8513" y="119404"/>
                    <a:pt x="6284" y="114467"/>
                    <a:pt x="4471" y="109372"/>
                  </a:cubicBezTo>
                  <a:cubicBezTo>
                    <a:pt x="2720" y="104302"/>
                    <a:pt x="1476" y="99071"/>
                    <a:pt x="758" y="93755"/>
                  </a:cubicBezTo>
                  <a:cubicBezTo>
                    <a:pt x="-5370" y="48518"/>
                    <a:pt x="26325" y="6878"/>
                    <a:pt x="71551" y="749"/>
                  </a:cubicBezTo>
                  <a:cubicBezTo>
                    <a:pt x="76863" y="28"/>
                    <a:pt x="82233" y="-173"/>
                    <a:pt x="87584" y="148"/>
                  </a:cubicBezTo>
                  <a:cubicBezTo>
                    <a:pt x="92994" y="478"/>
                    <a:pt x="98354" y="1372"/>
                    <a:pt x="103579" y="2814"/>
                  </a:cubicBezTo>
                  <a:cubicBezTo>
                    <a:pt x="108787" y="4117"/>
                    <a:pt x="113833" y="6002"/>
                    <a:pt x="118621" y="8433"/>
                  </a:cubicBezTo>
                  <a:cubicBezTo>
                    <a:pt x="123529" y="10743"/>
                    <a:pt x="128186" y="13552"/>
                    <a:pt x="132521" y="16813"/>
                  </a:cubicBezTo>
                  <a:cubicBezTo>
                    <a:pt x="136812" y="20094"/>
                    <a:pt x="140767" y="23795"/>
                    <a:pt x="144326" y="27859"/>
                  </a:cubicBezTo>
                  <a:cubicBezTo>
                    <a:pt x="158842" y="44279"/>
                    <a:pt x="166270" y="65779"/>
                    <a:pt x="164985" y="87661"/>
                  </a:cubicBezTo>
                </a:path>
              </a:pathLst>
            </a:custGeom>
            <a:solidFill>
              <a:srgbClr val="55C7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56"/>
            <p:cNvSpPr/>
            <p:nvPr/>
          </p:nvSpPr>
          <p:spPr>
            <a:xfrm>
              <a:off x="10378963" y="7192397"/>
              <a:ext cx="240641" cy="1167374"/>
            </a:xfrm>
            <a:custGeom>
              <a:rect b="b" l="l" r="r" t="t"/>
              <a:pathLst>
                <a:path extrusionOk="0" h="923690" w="190408">
                  <a:moveTo>
                    <a:pt x="47818" y="66534"/>
                  </a:moveTo>
                  <a:cubicBezTo>
                    <a:pt x="50885" y="26841"/>
                    <a:pt x="85542" y="-2850"/>
                    <a:pt x="125227" y="218"/>
                  </a:cubicBezTo>
                  <a:cubicBezTo>
                    <a:pt x="163998" y="3215"/>
                    <a:pt x="193401" y="36438"/>
                    <a:pt x="191671" y="75295"/>
                  </a:cubicBezTo>
                  <a:lnTo>
                    <a:pt x="144069" y="860147"/>
                  </a:lnTo>
                  <a:cubicBezTo>
                    <a:pt x="142299" y="899919"/>
                    <a:pt x="108629" y="930726"/>
                    <a:pt x="68866" y="928956"/>
                  </a:cubicBezTo>
                  <a:cubicBezTo>
                    <a:pt x="29102" y="927186"/>
                    <a:pt x="-1698" y="893508"/>
                    <a:pt x="73" y="853735"/>
                  </a:cubicBezTo>
                  <a:cubicBezTo>
                    <a:pt x="108" y="852951"/>
                    <a:pt x="155" y="852169"/>
                    <a:pt x="216" y="851386"/>
                  </a:cubicBezTo>
                  <a:close/>
                </a:path>
              </a:pathLst>
            </a:custGeom>
            <a:solidFill>
              <a:srgbClr val="55C7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56"/>
            <p:cNvSpPr/>
            <p:nvPr/>
          </p:nvSpPr>
          <p:spPr>
            <a:xfrm>
              <a:off x="11245270" y="5824753"/>
              <a:ext cx="336897" cy="1634320"/>
            </a:xfrm>
            <a:custGeom>
              <a:rect b="b" l="l" r="r" t="t"/>
              <a:pathLst>
                <a:path extrusionOk="0" h="923690" w="190408">
                  <a:moveTo>
                    <a:pt x="47818" y="66534"/>
                  </a:moveTo>
                  <a:cubicBezTo>
                    <a:pt x="50885" y="26841"/>
                    <a:pt x="85542" y="-2850"/>
                    <a:pt x="125227" y="218"/>
                  </a:cubicBezTo>
                  <a:cubicBezTo>
                    <a:pt x="163998" y="3215"/>
                    <a:pt x="193401" y="36438"/>
                    <a:pt x="191671" y="75295"/>
                  </a:cubicBezTo>
                  <a:lnTo>
                    <a:pt x="144069" y="860147"/>
                  </a:lnTo>
                  <a:cubicBezTo>
                    <a:pt x="142299" y="899919"/>
                    <a:pt x="108629" y="930726"/>
                    <a:pt x="68866" y="928956"/>
                  </a:cubicBezTo>
                  <a:cubicBezTo>
                    <a:pt x="29102" y="927186"/>
                    <a:pt x="-1698" y="893508"/>
                    <a:pt x="73" y="853735"/>
                  </a:cubicBezTo>
                  <a:cubicBezTo>
                    <a:pt x="108" y="852951"/>
                    <a:pt x="155" y="852169"/>
                    <a:pt x="216" y="851386"/>
                  </a:cubicBezTo>
                  <a:close/>
                </a:path>
              </a:pathLst>
            </a:custGeom>
            <a:solidFill>
              <a:srgbClr val="55C7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/>
          <p:nvPr/>
        </p:nvSpPr>
        <p:spPr>
          <a:xfrm>
            <a:off x="7807122" y="3201691"/>
            <a:ext cx="3551755" cy="2092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আপনার </a:t>
            </a:r>
            <a:br>
              <a:rPr b="1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ডিজিটাল ফুটপ্রিন্ট</a:t>
            </a:r>
            <a:endParaRPr b="1" i="0" sz="4000" u="none" cap="none" strike="sng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5" name="Google Shape;135;p1"/>
          <p:cNvSpPr txBox="1"/>
          <p:nvPr/>
        </p:nvSpPr>
        <p:spPr>
          <a:xfrm>
            <a:off x="7807123" y="5401014"/>
            <a:ext cx="3673677" cy="1200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চলুন ইন্টারনেট জগতে আপনার পরিচয় সম্পর্কে আলোচনা করি </a:t>
            </a:r>
            <a:endParaRPr/>
          </a:p>
        </p:txBody>
      </p:sp>
      <p:cxnSp>
        <p:nvCxnSpPr>
          <p:cNvPr id="136" name="Google Shape;136;p1"/>
          <p:cNvCxnSpPr/>
          <p:nvPr/>
        </p:nvCxnSpPr>
        <p:spPr>
          <a:xfrm rot="10800000">
            <a:off x="7807124" y="5187891"/>
            <a:ext cx="3551756" cy="0"/>
          </a:xfrm>
          <a:prstGeom prst="straightConnector1">
            <a:avLst/>
          </a:prstGeom>
          <a:noFill/>
          <a:ln cap="flat" cmpd="sng" w="9525">
            <a:solidFill>
              <a:srgbClr val="54C6EC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7" name="Google Shape;13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/>
          <p:nvPr/>
        </p:nvSpPr>
        <p:spPr>
          <a:xfrm>
            <a:off x="1435528" y="3308461"/>
            <a:ext cx="3224944" cy="3460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-457200" lvl="0" marL="45720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বন্ধু</a:t>
            </a:r>
            <a:endParaRPr b="0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457200" lvl="0" marL="457200" marR="0" rtl="0" algn="l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পরিবার আত্মীয়/প্রতিবেশী</a:t>
            </a:r>
            <a:endParaRPr/>
          </a:p>
          <a:p>
            <a:pPr indent="-457200" lvl="0" marL="457200" marR="0" rtl="0" algn="l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সহকর্মী অথবা</a:t>
            </a:r>
            <a:b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সহপাঠী</a:t>
            </a:r>
            <a:endParaRPr b="0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79400" lvl="0" marL="457200" marR="0" rtl="0" algn="l">
              <a:lnSpc>
                <a:spcPct val="94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highlight>
                <a:srgbClr val="008080"/>
              </a:highlight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7" name="Google Shape;257;p10"/>
          <p:cNvSpPr txBox="1"/>
          <p:nvPr/>
        </p:nvSpPr>
        <p:spPr>
          <a:xfrm>
            <a:off x="966029" y="1054146"/>
            <a:ext cx="4184262" cy="934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b="1" i="0" lang="bn-IN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ক</a:t>
            </a:r>
            <a:r>
              <a:rPr b="1" lang="bn-IN" sz="2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1" i="0" lang="bn-IN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শেয়ার করবেন/ কাদের সাথে শেয়ার করবেন</a:t>
            </a:r>
            <a:endParaRPr b="1" i="0" sz="2000" u="none" cap="none" strike="sng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258" name="Google Shape;258;p10"/>
          <p:cNvCxnSpPr/>
          <p:nvPr/>
        </p:nvCxnSpPr>
        <p:spPr>
          <a:xfrm>
            <a:off x="955869" y="2792193"/>
            <a:ext cx="4184262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wipe dir="l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/>
          <p:nvPr/>
        </p:nvSpPr>
        <p:spPr>
          <a:xfrm>
            <a:off x="1190920" y="2643778"/>
            <a:ext cx="3714160" cy="430881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1"/>
          <p:cNvSpPr txBox="1"/>
          <p:nvPr/>
        </p:nvSpPr>
        <p:spPr>
          <a:xfrm>
            <a:off x="1356811" y="2659022"/>
            <a:ext cx="3382378" cy="40010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546A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rgbClr val="F0546A"/>
                </a:solidFill>
                <a:latin typeface="Tahoma"/>
                <a:ea typeface="Tahoma"/>
                <a:cs typeface="Tahoma"/>
                <a:sym typeface="Tahoma"/>
              </a:rPr>
              <a:t>ছবি</a:t>
            </a: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1190920" y="3305097"/>
            <a:ext cx="3714160" cy="43088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1"/>
          <p:cNvSpPr txBox="1"/>
          <p:nvPr/>
        </p:nvSpPr>
        <p:spPr>
          <a:xfrm>
            <a:off x="1356811" y="3321938"/>
            <a:ext cx="3382379" cy="40010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546A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rgbClr val="F0546A"/>
                </a:solidFill>
                <a:latin typeface="Tahoma"/>
                <a:ea typeface="Tahoma"/>
                <a:cs typeface="Tahoma"/>
                <a:sym typeface="Tahoma"/>
              </a:rPr>
              <a:t>সোশ্যাল মিডিয়া অ্যাকাউন্ট</a:t>
            </a:r>
            <a:endParaRPr/>
          </a:p>
        </p:txBody>
      </p:sp>
      <p:sp>
        <p:nvSpPr>
          <p:cNvPr id="267" name="Google Shape;267;p11"/>
          <p:cNvSpPr/>
          <p:nvPr/>
        </p:nvSpPr>
        <p:spPr>
          <a:xfrm>
            <a:off x="1190920" y="3960143"/>
            <a:ext cx="3714160" cy="43088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1"/>
          <p:cNvSpPr txBox="1"/>
          <p:nvPr/>
        </p:nvSpPr>
        <p:spPr>
          <a:xfrm>
            <a:off x="1356811" y="3975760"/>
            <a:ext cx="3382378" cy="40010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546A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rgbClr val="F0546A"/>
                </a:solidFill>
                <a:latin typeface="Tahoma"/>
                <a:ea typeface="Tahoma"/>
                <a:cs typeface="Tahoma"/>
                <a:sym typeface="Tahoma"/>
              </a:rPr>
              <a:t>স্কুল</a:t>
            </a:r>
            <a:endParaRPr/>
          </a:p>
        </p:txBody>
      </p:sp>
      <p:sp>
        <p:nvSpPr>
          <p:cNvPr id="269" name="Google Shape;269;p11"/>
          <p:cNvSpPr/>
          <p:nvPr/>
        </p:nvSpPr>
        <p:spPr>
          <a:xfrm>
            <a:off x="1190920" y="4621460"/>
            <a:ext cx="3714160" cy="43088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1"/>
          <p:cNvSpPr txBox="1"/>
          <p:nvPr/>
        </p:nvSpPr>
        <p:spPr>
          <a:xfrm>
            <a:off x="1356811" y="4638301"/>
            <a:ext cx="3382379" cy="40010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546A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rgbClr val="F0546A"/>
                </a:solidFill>
                <a:latin typeface="Tahoma"/>
                <a:ea typeface="Tahoma"/>
                <a:cs typeface="Tahoma"/>
                <a:sym typeface="Tahoma"/>
              </a:rPr>
              <a:t>চাকরি এবং নিয়োগকর্তা</a:t>
            </a:r>
            <a:endParaRPr/>
          </a:p>
        </p:txBody>
      </p:sp>
      <p:sp>
        <p:nvSpPr>
          <p:cNvPr id="271" name="Google Shape;271;p11"/>
          <p:cNvSpPr/>
          <p:nvPr/>
        </p:nvSpPr>
        <p:spPr>
          <a:xfrm>
            <a:off x="1190920" y="5282780"/>
            <a:ext cx="3714160" cy="43088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1"/>
          <p:cNvSpPr txBox="1"/>
          <p:nvPr/>
        </p:nvSpPr>
        <p:spPr>
          <a:xfrm>
            <a:off x="1356811" y="5294956"/>
            <a:ext cx="3382378" cy="40010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546A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rgbClr val="F0546A"/>
                </a:solidFill>
                <a:latin typeface="Tahoma"/>
                <a:ea typeface="Tahoma"/>
                <a:cs typeface="Tahoma"/>
                <a:sym typeface="Tahoma"/>
              </a:rPr>
              <a:t>খবরাখবর</a:t>
            </a:r>
            <a:endParaRPr/>
          </a:p>
        </p:txBody>
      </p:sp>
      <p:sp>
        <p:nvSpPr>
          <p:cNvPr id="273" name="Google Shape;273;p11"/>
          <p:cNvSpPr/>
          <p:nvPr/>
        </p:nvSpPr>
        <p:spPr>
          <a:xfrm>
            <a:off x="1190920" y="5944099"/>
            <a:ext cx="3714160" cy="430882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508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1"/>
          <p:cNvSpPr txBox="1"/>
          <p:nvPr/>
        </p:nvSpPr>
        <p:spPr>
          <a:xfrm>
            <a:off x="1356811" y="5960938"/>
            <a:ext cx="3382379" cy="40010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546A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rgbClr val="F0546A"/>
                </a:solidFill>
                <a:latin typeface="Tahoma"/>
                <a:ea typeface="Tahoma"/>
                <a:cs typeface="Tahoma"/>
                <a:sym typeface="Tahoma"/>
              </a:rPr>
              <a:t>সম্প্রদায় বা সামাজিক দল</a:t>
            </a:r>
            <a:endParaRPr b="0" i="0" sz="1800" u="none" cap="none" strike="noStrike">
              <a:solidFill>
                <a:srgbClr val="F0546A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1040039" y="360287"/>
            <a:ext cx="4015922" cy="1867493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যেভাবে আমাদের তথ্য অন্যরা অ্যাক্সেস করতে পারে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2"/>
          <p:cNvSpPr txBox="1"/>
          <p:nvPr/>
        </p:nvSpPr>
        <p:spPr>
          <a:xfrm>
            <a:off x="806202" y="3047999"/>
            <a:ext cx="4483595" cy="144770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অনলাইন জগতে ক</a:t>
            </a:r>
            <a:r>
              <a:rPr b="1" lang="bn-IN" sz="3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শেয়ার করতে হয়</a:t>
            </a:r>
            <a:endParaRPr b="1" i="0" sz="36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1" name="Google Shape;2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"/>
          <p:cNvSpPr txBox="1"/>
          <p:nvPr/>
        </p:nvSpPr>
        <p:spPr>
          <a:xfrm>
            <a:off x="1176315" y="2887483"/>
            <a:ext cx="3743368" cy="18876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আপনার অনলাইন ট্র্যাকগুলি কোথায় থাকে?</a:t>
            </a:r>
            <a:endParaRPr b="1" i="0" sz="36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"/>
          <p:cNvSpPr/>
          <p:nvPr/>
        </p:nvSpPr>
        <p:spPr>
          <a:xfrm>
            <a:off x="7476163" y="544531"/>
            <a:ext cx="4438435" cy="5616000"/>
          </a:xfrm>
          <a:prstGeom prst="rect">
            <a:avLst/>
          </a:prstGeom>
          <a:solidFill>
            <a:srgbClr val="8B73CB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14"/>
          <p:cNvSpPr/>
          <p:nvPr/>
        </p:nvSpPr>
        <p:spPr>
          <a:xfrm>
            <a:off x="6893961" y="431515"/>
            <a:ext cx="3746498" cy="6426485"/>
          </a:xfrm>
          <a:prstGeom prst="rect">
            <a:avLst/>
          </a:prstGeom>
          <a:solidFill>
            <a:srgbClr val="8B73CB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3" name="Google Shape;293;p14"/>
          <p:cNvPicPr preferRelativeResize="0"/>
          <p:nvPr/>
        </p:nvPicPr>
        <p:blipFill rotWithShape="1">
          <a:blip r:embed="rId3">
            <a:alphaModFix/>
          </a:blip>
          <a:srcRect b="7957" l="0" r="0" t="2235"/>
          <a:stretch/>
        </p:blipFill>
        <p:spPr>
          <a:xfrm>
            <a:off x="6140903" y="697469"/>
            <a:ext cx="6051097" cy="614581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4"/>
          <p:cNvSpPr txBox="1"/>
          <p:nvPr/>
        </p:nvSpPr>
        <p:spPr>
          <a:xfrm>
            <a:off x="1174751" y="2010414"/>
            <a:ext cx="3746497" cy="1282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আপনার অনলাইন ট্র্যাক</a:t>
            </a:r>
            <a:endParaRPr/>
          </a:p>
        </p:txBody>
      </p:sp>
      <p:sp>
        <p:nvSpPr>
          <p:cNvPr id="295" name="Google Shape;295;p14"/>
          <p:cNvSpPr/>
          <p:nvPr/>
        </p:nvSpPr>
        <p:spPr>
          <a:xfrm>
            <a:off x="1226465" y="3945246"/>
            <a:ext cx="3643069" cy="130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b="0" i="0" lang="bn-IN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কিভাবে আপনি  নিজের তথ্য পরিচালনা করছেন তার উপর ভিত্তি করে আপনি</a:t>
            </a:r>
            <a:r>
              <a:rPr b="0" i="0" lang="bn-IN" sz="2000" u="none" cap="none" strike="sng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i="0" lang="bn-IN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অনলাইনে একটি চিহ্ন ছেড়ে যান</a:t>
            </a:r>
            <a:endParaRPr b="0" i="0" sz="2000" u="none" cap="none" strike="sng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6" name="Google Shape;2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53268" y="6088314"/>
            <a:ext cx="1681595" cy="9458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14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wipe dir="l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724D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1306241" y="2297922"/>
            <a:ext cx="4299285" cy="2262156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22850" spcFirstLastPara="1" rIns="22850" wrap="square" tIns="22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নিজের ডিজিটাল পরিচয় সুরক্ষিত রাখা গুরুত্বপূর্ণ কেন?</a:t>
            </a:r>
            <a:endParaRPr/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5040" y="601300"/>
            <a:ext cx="4550719" cy="5899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>
            <a:off x="0" y="-21"/>
            <a:ext cx="12191999" cy="6858000"/>
          </a:xfrm>
          <a:prstGeom prst="rect">
            <a:avLst/>
          </a:prstGeom>
          <a:solidFill>
            <a:srgbClr val="3266CC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16"/>
          <p:cNvSpPr txBox="1"/>
          <p:nvPr/>
        </p:nvSpPr>
        <p:spPr>
          <a:xfrm>
            <a:off x="960781" y="1833863"/>
            <a:ext cx="4589787" cy="3970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যখন আমাদের সমস্ত বন্ধু অনলাইনে থাকে, সেখানে একটি সম্পূর্ণ ভিন্ন ভার্চুয়াল  জগত তৈরি হয় যার বিষয়ে আমরা জানি না</a:t>
            </a:r>
            <a:endParaRPr/>
          </a:p>
        </p:txBody>
      </p:sp>
      <p:pic>
        <p:nvPicPr>
          <p:cNvPr descr="A picture containing computer&#10;&#10;Description automatically generated" id="312" name="Google Shape;3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4875" y="770021"/>
            <a:ext cx="7510863" cy="608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"/>
          <p:cNvSpPr txBox="1"/>
          <p:nvPr/>
        </p:nvSpPr>
        <p:spPr>
          <a:xfrm>
            <a:off x="1136195" y="3204471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হোন</a:t>
            </a:r>
            <a:endParaRPr b="1" i="0" sz="3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slow">
    <p:wipe dir="l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"/>
          <p:cNvSpPr txBox="1"/>
          <p:nvPr/>
        </p:nvSpPr>
        <p:spPr>
          <a:xfrm>
            <a:off x="1198178" y="3181401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খ্যাতি</a:t>
            </a:r>
            <a:endParaRPr/>
          </a:p>
        </p:txBody>
      </p:sp>
      <p:sp>
        <p:nvSpPr>
          <p:cNvPr id="324" name="Google Shape;324;p18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হোন</a:t>
            </a:r>
            <a:endParaRPr b="1" i="0" sz="36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325" name="Google Shape;325;p18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wipe dir="l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"/>
          <p:cNvSpPr txBox="1"/>
          <p:nvPr/>
        </p:nvSpPr>
        <p:spPr>
          <a:xfrm>
            <a:off x="1198178" y="3187116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খ্যাতি</a:t>
            </a:r>
            <a:endParaRPr/>
          </a:p>
        </p:txBody>
      </p:sp>
      <p:sp>
        <p:nvSpPr>
          <p:cNvPr id="331" name="Google Shape;331;p1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 cap="flat" cmpd="sng" w="25400">
            <a:solidFill>
              <a:srgbClr val="74C8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19"/>
          <p:cNvSpPr txBox="1"/>
          <p:nvPr/>
        </p:nvSpPr>
        <p:spPr>
          <a:xfrm>
            <a:off x="6696362" y="1443841"/>
            <a:ext cx="4895278" cy="4401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এমন কোনও বিষয়বস্তু শেয়ার করবেন না যা পরে আপনার ক্ষতি করতে পারে: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অপ্রয়োজনীয় ছবি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নোংরা মন্তব্য বা বার্তা 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কে আপনার অনলাইন তথ্য ব্যবহার অ্যাক্সেস করছে সে বিষয়ে সচেতন থাকুন</a:t>
            </a:r>
            <a:endParaRPr/>
          </a:p>
        </p:txBody>
      </p:sp>
      <p:sp>
        <p:nvSpPr>
          <p:cNvPr id="333" name="Google Shape;333;p19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</a:t>
            </a:r>
            <a:r>
              <a:rPr b="1" lang="bn-IN" sz="3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হো</a:t>
            </a: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ন</a:t>
            </a:r>
            <a:endParaRPr/>
          </a:p>
        </p:txBody>
      </p:sp>
      <p:cxnSp>
        <p:nvCxnSpPr>
          <p:cNvPr id="334" name="Google Shape;334;p19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5" name="Google Shape;3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7E1">
              <a:alpha val="81960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2"/>
          <p:cNvSpPr/>
          <p:nvPr/>
        </p:nvSpPr>
        <p:spPr>
          <a:xfrm>
            <a:off x="-10574" y="3328611"/>
            <a:ext cx="4092493" cy="2580969"/>
          </a:xfrm>
          <a:prstGeom prst="rect">
            <a:avLst/>
          </a:prstGeom>
          <a:solidFill>
            <a:srgbClr val="FBD873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4060391" y="3328610"/>
            <a:ext cx="4092493" cy="2580969"/>
          </a:xfrm>
          <a:prstGeom prst="rect">
            <a:avLst/>
          </a:prstGeom>
          <a:solidFill>
            <a:srgbClr val="4080FF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8131356" y="3328611"/>
            <a:ext cx="4092493" cy="2580969"/>
          </a:xfrm>
          <a:prstGeom prst="rect">
            <a:avLst/>
          </a:prstGeom>
          <a:solidFill>
            <a:srgbClr val="4080FF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4249825" y="4794025"/>
            <a:ext cx="37136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Tahoma"/>
              <a:buNone/>
            </a:pPr>
            <a:r>
              <a:rPr b="0" i="0" lang="bn-IN" sz="1400" u="none" cap="none" strike="noStrike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অন্যের সাথে দায়িত্বের সাথে যোগাযোগ করুন: </a:t>
            </a:r>
            <a:r>
              <a:rPr b="1" i="0" lang="bn-IN" sz="1400" u="none" cap="none" strike="noStrike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একজন ডিজিটাল নাগরিক হিসেবে</a:t>
            </a: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8717936" y="4794024"/>
            <a:ext cx="291933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r>
              <a:rPr b="0" i="0" lang="bn-IN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অনলাইনে সূক্ষ্মভাবে চিন্তা করা: </a:t>
            </a:r>
            <a:r>
              <a:rPr b="1" i="0" lang="bn-IN" sz="1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সূক্ষ্ম চিন্তাবিদ হওয়া</a:t>
            </a:r>
            <a:endParaRPr b="1" i="0" sz="1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986639" y="1273105"/>
            <a:ext cx="7833965" cy="456533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22850" spcFirstLastPara="1" rIns="22850" wrap="square" tIns="2285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আমি কিভাবে একজন দায়িত্ববান ডিজিটাল ব্যবহারকারী হবো?</a:t>
            </a: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342525" y="538200"/>
            <a:ext cx="8375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4000"/>
              <a:buFont typeface="Tahoma"/>
              <a:buNone/>
            </a:pPr>
            <a:r>
              <a:rPr b="1" i="0" lang="bn-IN" sz="40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ক</a:t>
            </a:r>
            <a:r>
              <a:rPr b="1" lang="bn-IN" sz="4000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1" i="0" lang="bn-IN" sz="40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 হবে</a:t>
            </a:r>
            <a:r>
              <a:rPr b="1" lang="bn-IN" sz="4000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bn-IN" sz="40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আলোচ্য বিষয়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t/>
            </a:r>
            <a:endParaRPr b="1" i="0" sz="4000" u="none" cap="none" strike="noStrike">
              <a:solidFill>
                <a:srgbClr val="4267B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" name="Google Shape;150;p2"/>
          <p:cNvSpPr txBox="1"/>
          <p:nvPr/>
        </p:nvSpPr>
        <p:spPr>
          <a:xfrm flipH="1">
            <a:off x="5433698" y="657701"/>
            <a:ext cx="1231771" cy="323163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22850" spcFirstLastPara="1" rIns="22850" wrap="square" tIns="22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শেখা</a:t>
            </a:r>
            <a:endParaRPr/>
          </a:p>
        </p:txBody>
      </p:sp>
      <p:cxnSp>
        <p:nvCxnSpPr>
          <p:cNvPr id="151" name="Google Shape;151;p2"/>
          <p:cNvCxnSpPr/>
          <p:nvPr/>
        </p:nvCxnSpPr>
        <p:spPr>
          <a:xfrm rot="10800000">
            <a:off x="959207" y="3328611"/>
            <a:ext cx="10273583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52" name="Google Shape;152;p2"/>
          <p:cNvCxnSpPr/>
          <p:nvPr/>
        </p:nvCxnSpPr>
        <p:spPr>
          <a:xfrm rot="10800000">
            <a:off x="959208" y="2251979"/>
            <a:ext cx="7193676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2"/>
          <p:cNvCxnSpPr/>
          <p:nvPr/>
        </p:nvCxnSpPr>
        <p:spPr>
          <a:xfrm rot="10800000">
            <a:off x="959207" y="5909579"/>
            <a:ext cx="10273583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" name="Google Shape;154;p2"/>
          <p:cNvSpPr txBox="1"/>
          <p:nvPr/>
        </p:nvSpPr>
        <p:spPr>
          <a:xfrm>
            <a:off x="971399" y="2513298"/>
            <a:ext cx="8738433" cy="523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rgbClr val="4A4A4A"/>
                </a:solidFill>
                <a:latin typeface="Tahoma"/>
                <a:ea typeface="Tahoma"/>
                <a:cs typeface="Tahoma"/>
                <a:sym typeface="Tahoma"/>
              </a:rPr>
              <a:t>কিভাবে একটি নিরাপদ অনলাইন পরিবেশ সৃষ্টি করবো?</a:t>
            </a: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541696" y="4794025"/>
            <a:ext cx="298795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Tahoma"/>
              <a:buNone/>
            </a:pPr>
            <a:r>
              <a:rPr b="0" i="0" lang="bn-IN" sz="14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নিজের ডিজিটাল রূপের প্রতিফলন করুন: </a:t>
            </a:r>
            <a:r>
              <a:rPr b="1" i="0" lang="bn-IN" sz="14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আপনার ডিজিটাল</a:t>
            </a:r>
            <a:r>
              <a:rPr b="1" i="0" lang="bn-IN" sz="1400" u="none" cap="none" strike="sng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bn-IN" sz="14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ফুটপ্রিন্ট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sngStrik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1720302" y="3870694"/>
            <a:ext cx="9355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Tahoma"/>
              <a:buNone/>
            </a:pPr>
            <a:r>
              <a:rPr b="0" i="0" lang="bn-IN" sz="54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157" name="Google Shape;157;p2"/>
          <p:cNvSpPr txBox="1"/>
          <p:nvPr/>
        </p:nvSpPr>
        <p:spPr>
          <a:xfrm>
            <a:off x="9709832" y="3870694"/>
            <a:ext cx="9355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ahoma"/>
              <a:buNone/>
            </a:pPr>
            <a:r>
              <a:rPr b="0" i="0" lang="bn-IN" sz="5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/>
          </a:p>
        </p:txBody>
      </p:sp>
      <p:sp>
        <p:nvSpPr>
          <p:cNvPr id="158" name="Google Shape;158;p2"/>
          <p:cNvSpPr txBox="1"/>
          <p:nvPr/>
        </p:nvSpPr>
        <p:spPr>
          <a:xfrm>
            <a:off x="5745547" y="3859054"/>
            <a:ext cx="9355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5400"/>
              <a:buFont typeface="Tahoma"/>
              <a:buNone/>
            </a:pPr>
            <a:r>
              <a:rPr b="0" i="0" lang="bn-IN" sz="5400" u="none" cap="none" strike="noStrike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pic>
        <p:nvPicPr>
          <p:cNvPr id="159" name="Google Shape;15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2696" y="472868"/>
            <a:ext cx="2924921" cy="2562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5166" y="6047193"/>
            <a:ext cx="1681594" cy="945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 txBox="1"/>
          <p:nvPr/>
        </p:nvSpPr>
        <p:spPr>
          <a:xfrm>
            <a:off x="1198178" y="3186296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টাকা চুরি</a:t>
            </a:r>
            <a:endParaRPr/>
          </a:p>
        </p:txBody>
      </p:sp>
      <p:sp>
        <p:nvSpPr>
          <p:cNvPr id="341" name="Google Shape;341;p20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</a:t>
            </a:r>
            <a:r>
              <a:rPr b="1" lang="bn-IN" sz="3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হো</a:t>
            </a: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ন</a:t>
            </a:r>
            <a:endParaRPr/>
          </a:p>
        </p:txBody>
      </p:sp>
      <p:cxnSp>
        <p:nvCxnSpPr>
          <p:cNvPr id="342" name="Google Shape;342;p20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wipe dir="l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" name="Google Shape;348;p21"/>
          <p:cNvSpPr txBox="1"/>
          <p:nvPr/>
        </p:nvSpPr>
        <p:spPr>
          <a:xfrm>
            <a:off x="6892385" y="1588667"/>
            <a:ext cx="4503230" cy="3970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আপনার ক্রেডিট কার্ডের তথ্য শেয়ার করবেন না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অথবা ব্যাংকের বিশদ বিবরণ অনলাইন শেয়ার করবেন না</a:t>
            </a:r>
            <a:endParaRPr b="0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আপনি কেনাকাটার জন্য কোন সাইটে প্রবেশ করলে সচেতনতার সাথে </a:t>
            </a:r>
            <a:r>
              <a:rPr lang="bn-IN" sz="2800">
                <a:latin typeface="Tahoma"/>
                <a:ea typeface="Tahoma"/>
                <a:cs typeface="Tahoma"/>
                <a:sym typeface="Tahoma"/>
              </a:rPr>
              <a:t>যাচাই</a:t>
            </a:r>
            <a:r>
              <a:rPr b="0" i="0" lang="bn-IN" sz="2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করুন</a:t>
            </a:r>
            <a:endParaRPr b="0" i="0" sz="28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9" name="Google Shape;349;p21"/>
          <p:cNvSpPr txBox="1"/>
          <p:nvPr/>
        </p:nvSpPr>
        <p:spPr>
          <a:xfrm>
            <a:off x="1198178" y="3163883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টাকা চুরি</a:t>
            </a:r>
            <a:endParaRPr/>
          </a:p>
        </p:txBody>
      </p:sp>
      <p:sp>
        <p:nvSpPr>
          <p:cNvPr id="350" name="Google Shape;350;p21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হন</a:t>
            </a:r>
            <a:endParaRPr/>
          </a:p>
        </p:txBody>
      </p:sp>
      <p:cxnSp>
        <p:nvCxnSpPr>
          <p:cNvPr id="351" name="Google Shape;351;p21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2" name="Google Shape;3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406" y="6108153"/>
            <a:ext cx="1681594" cy="945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হন</a:t>
            </a:r>
            <a:endParaRPr/>
          </a:p>
        </p:txBody>
      </p:sp>
      <p:cxnSp>
        <p:nvCxnSpPr>
          <p:cNvPr id="358" name="Google Shape;358;p22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9" name="Google Shape;359;p22"/>
          <p:cNvSpPr txBox="1"/>
          <p:nvPr/>
        </p:nvSpPr>
        <p:spPr>
          <a:xfrm>
            <a:off x="1198178" y="3202220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পরিচয় প্রতারণা/চুরি</a:t>
            </a:r>
            <a:endParaRPr b="0" i="0" sz="36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0" name="Google Shape;36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0546A"/>
          </a:solidFill>
          <a:ln cap="flat" cmpd="sng" w="25400">
            <a:solidFill>
              <a:srgbClr val="F0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23"/>
          <p:cNvSpPr txBox="1"/>
          <p:nvPr/>
        </p:nvSpPr>
        <p:spPr>
          <a:xfrm>
            <a:off x="6715760" y="1012955"/>
            <a:ext cx="4856480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নিজের সম্পর্কে কোনও তথ্য শেয়ার করবেন না</a:t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নাম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জন্মের তারিখ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1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বাড়ির ঠিকানা</a:t>
            </a:r>
            <a:endParaRPr/>
          </a:p>
          <a:p>
            <a:pPr indent="-1079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অরক্ষিত ওয়েবসাইট বা অপরিচিতদের সঙ্গে ব্যক্তিগত তথ্য শেয়ার করার বিষয়ে সতর্কতা অবলম্বন করা উচিৎ</a:t>
            </a:r>
            <a:endParaRPr/>
          </a:p>
        </p:txBody>
      </p:sp>
      <p:sp>
        <p:nvSpPr>
          <p:cNvPr id="367" name="Google Shape;367;p23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হন</a:t>
            </a:r>
            <a:endParaRPr/>
          </a:p>
        </p:txBody>
      </p:sp>
      <p:cxnSp>
        <p:nvCxnSpPr>
          <p:cNvPr id="368" name="Google Shape;368;p23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9" name="Google Shape;369;p23"/>
          <p:cNvSpPr txBox="1"/>
          <p:nvPr/>
        </p:nvSpPr>
        <p:spPr>
          <a:xfrm>
            <a:off x="1198178" y="3202220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পরিচয় প্রতারণা</a:t>
            </a:r>
            <a:endParaRPr/>
          </a:p>
        </p:txBody>
      </p:sp>
      <p:pic>
        <p:nvPicPr>
          <p:cNvPr id="370" name="Google Shape;37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হন</a:t>
            </a:r>
            <a:endParaRPr/>
          </a:p>
        </p:txBody>
      </p:sp>
      <p:cxnSp>
        <p:nvCxnSpPr>
          <p:cNvPr id="376" name="Google Shape;376;p24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7" name="Google Shape;377;p24"/>
          <p:cNvSpPr txBox="1"/>
          <p:nvPr/>
        </p:nvSpPr>
        <p:spPr>
          <a:xfrm>
            <a:off x="1198178" y="3202220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অচেনা ব্যক্তি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5"/>
          <p:cNvSpPr txBox="1"/>
          <p:nvPr/>
        </p:nvSpPr>
        <p:spPr>
          <a:xfrm>
            <a:off x="6091004" y="0"/>
            <a:ext cx="6096000" cy="6858000"/>
          </a:xfrm>
          <a:prstGeom prst="rect">
            <a:avLst/>
          </a:prstGeom>
          <a:solidFill>
            <a:srgbClr val="3366CC"/>
          </a:solidFill>
          <a:ln cap="flat" cmpd="sng" w="12700">
            <a:solidFill>
              <a:srgbClr val="3366CC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3" name="Google Shape;383;p25"/>
          <p:cNvSpPr txBox="1"/>
          <p:nvPr/>
        </p:nvSpPr>
        <p:spPr>
          <a:xfrm>
            <a:off x="6916790" y="612846"/>
            <a:ext cx="4454420" cy="5262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অচেনা ব্যক্তিদের সাথে অতি মিশুকে হওয়া এবং নিম্নলিখিতগুলি তথ্য শেয়ার করা উচিৎ নয়: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1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পাসওয়ার্ড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1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ওটিপি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1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ব্যক্তিগত তথ্য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1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ব্যাংক বা ক্রেডিট কার্ডের বিবরণ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যাদের মাধ্যমে সমস্যা সৃষ্টি হতে পারে তাদের সম্পর্কে সচেতন হোন </a:t>
            </a:r>
            <a:endParaRPr/>
          </a:p>
        </p:txBody>
      </p:sp>
      <p:sp>
        <p:nvSpPr>
          <p:cNvPr id="384" name="Google Shape;384;p25"/>
          <p:cNvSpPr txBox="1"/>
          <p:nvPr/>
        </p:nvSpPr>
        <p:spPr>
          <a:xfrm>
            <a:off x="1136195" y="2574614"/>
            <a:ext cx="3823609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সচেতন হন</a:t>
            </a:r>
            <a:endParaRPr/>
          </a:p>
        </p:txBody>
      </p:sp>
      <p:cxnSp>
        <p:nvCxnSpPr>
          <p:cNvPr id="385" name="Google Shape;385;p25"/>
          <p:cNvCxnSpPr/>
          <p:nvPr/>
        </p:nvCxnSpPr>
        <p:spPr>
          <a:xfrm>
            <a:off x="539747" y="342900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6" name="Google Shape;386;p25"/>
          <p:cNvSpPr txBox="1"/>
          <p:nvPr/>
        </p:nvSpPr>
        <p:spPr>
          <a:xfrm>
            <a:off x="1198178" y="3202220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অচেনা ব্যক্তি</a:t>
            </a:r>
            <a:endParaRPr/>
          </a:p>
        </p:txBody>
      </p:sp>
      <p:pic>
        <p:nvPicPr>
          <p:cNvPr id="387" name="Google Shape;38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 txBox="1"/>
          <p:nvPr/>
        </p:nvSpPr>
        <p:spPr>
          <a:xfrm>
            <a:off x="1299452" y="2504566"/>
            <a:ext cx="3497094" cy="62985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আপনার ডিজিটাল পরিচয় রক্ষা করা</a:t>
            </a:r>
            <a:endParaRPr/>
          </a:p>
        </p:txBody>
      </p:sp>
      <p:sp>
        <p:nvSpPr>
          <p:cNvPr id="393" name="Google Shape;393;p26"/>
          <p:cNvSpPr txBox="1"/>
          <p:nvPr/>
        </p:nvSpPr>
        <p:spPr>
          <a:xfrm>
            <a:off x="1198178" y="3626736"/>
            <a:ext cx="3699642" cy="1681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0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সুরক্ষা কার্যক্রম</a:t>
            </a:r>
            <a:endParaRPr/>
          </a:p>
        </p:txBody>
      </p:sp>
      <p:cxnSp>
        <p:nvCxnSpPr>
          <p:cNvPr id="394" name="Google Shape;394;p26"/>
          <p:cNvCxnSpPr/>
          <p:nvPr/>
        </p:nvCxnSpPr>
        <p:spPr>
          <a:xfrm>
            <a:off x="539747" y="3798281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wipe dir="l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E5F7">
              <a:alpha val="81960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Google Shape;401;p27"/>
          <p:cNvSpPr/>
          <p:nvPr/>
        </p:nvSpPr>
        <p:spPr>
          <a:xfrm>
            <a:off x="0" y="0"/>
            <a:ext cx="6111872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Google Shape;402;p27"/>
          <p:cNvSpPr/>
          <p:nvPr/>
        </p:nvSpPr>
        <p:spPr>
          <a:xfrm>
            <a:off x="6111872" y="0"/>
            <a:ext cx="6111872" cy="6858000"/>
          </a:xfrm>
          <a:prstGeom prst="rect">
            <a:avLst/>
          </a:prstGeom>
          <a:solidFill>
            <a:srgbClr val="4080FF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27"/>
          <p:cNvSpPr/>
          <p:nvPr/>
        </p:nvSpPr>
        <p:spPr>
          <a:xfrm>
            <a:off x="6588166" y="1523599"/>
            <a:ext cx="439853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বিভিন্ন উপায়ে অন্যরা আমাদের সম্পর্কে তথ্য অ্যাক্সেস করতে পারে এবং সম্ভবত আমাদের ক্ষতি করতে সেগুলি ব্যবহার করতে পারে</a:t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4" name="Google Shape;404;p27"/>
          <p:cNvSpPr txBox="1"/>
          <p:nvPr/>
        </p:nvSpPr>
        <p:spPr>
          <a:xfrm>
            <a:off x="923021" y="3497031"/>
            <a:ext cx="4342197" cy="120032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22850" spcFirstLastPara="1" rIns="22850" wrap="square" tIns="22850">
            <a:spAutoFit/>
          </a:bodyPr>
          <a:lstStyle/>
          <a:p>
            <a:pPr indent="0" lvl="0" marL="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নিজের ডিজিটাল পরিচয় সুরক্ষিত রাখা গুরুত্বপূর্ণ কেন?</a:t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5" name="Google Shape;405;p27"/>
          <p:cNvSpPr/>
          <p:nvPr/>
        </p:nvSpPr>
        <p:spPr>
          <a:xfrm>
            <a:off x="856634" y="2397840"/>
            <a:ext cx="32378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সারসংক্ষেপ</a:t>
            </a:r>
            <a:endParaRPr/>
          </a:p>
        </p:txBody>
      </p:sp>
      <p:sp>
        <p:nvSpPr>
          <p:cNvPr id="406" name="Google Shape;406;p27"/>
          <p:cNvSpPr/>
          <p:nvPr/>
        </p:nvSpPr>
        <p:spPr>
          <a:xfrm>
            <a:off x="6588164" y="3365400"/>
            <a:ext cx="39222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bn-IN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বিভিন্ন অনলাইন ঝুঁকি প্রতিহত করার জন্য</a:t>
            </a:r>
            <a:endParaRPr b="0" i="0" sz="1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7" name="Google Shape;407;p27"/>
          <p:cNvSpPr txBox="1"/>
          <p:nvPr/>
        </p:nvSpPr>
        <p:spPr>
          <a:xfrm>
            <a:off x="6588164" y="874705"/>
            <a:ext cx="9355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/>
          </a:p>
        </p:txBody>
      </p:sp>
      <p:sp>
        <p:nvSpPr>
          <p:cNvPr id="408" name="Google Shape;408;p27"/>
          <p:cNvSpPr txBox="1"/>
          <p:nvPr/>
        </p:nvSpPr>
        <p:spPr>
          <a:xfrm>
            <a:off x="6588164" y="2744140"/>
            <a:ext cx="93554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/>
          </a:p>
        </p:txBody>
      </p:sp>
      <p:cxnSp>
        <p:nvCxnSpPr>
          <p:cNvPr id="409" name="Google Shape;409;p27"/>
          <p:cNvCxnSpPr/>
          <p:nvPr/>
        </p:nvCxnSpPr>
        <p:spPr>
          <a:xfrm>
            <a:off x="923021" y="3221370"/>
            <a:ext cx="4130242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0" name="Google Shape;41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040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7"/>
          <p:cNvSpPr txBox="1"/>
          <p:nvPr/>
        </p:nvSpPr>
        <p:spPr>
          <a:xfrm>
            <a:off x="6662664" y="4697346"/>
            <a:ext cx="5010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1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তবে আমরা সাবধানতা অবলম্বন করতে পারি এবং আমাদের ডিজিটাল পরিচয় সুরক্ষিত রাখতে পারি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8"/>
          <p:cNvSpPr/>
          <p:nvPr/>
        </p:nvSpPr>
        <p:spPr>
          <a:xfrm>
            <a:off x="0" y="9728"/>
            <a:ext cx="12192000" cy="6858000"/>
          </a:xfrm>
          <a:prstGeom prst="rect">
            <a:avLst/>
          </a:prstGeom>
          <a:solidFill>
            <a:srgbClr val="F5724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28"/>
          <p:cNvSpPr/>
          <p:nvPr/>
        </p:nvSpPr>
        <p:spPr>
          <a:xfrm>
            <a:off x="7915755" y="1791578"/>
            <a:ext cx="3141668" cy="4356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8" name="Google Shape;418;p28"/>
          <p:cNvSpPr/>
          <p:nvPr/>
        </p:nvSpPr>
        <p:spPr>
          <a:xfrm>
            <a:off x="4776331" y="1791578"/>
            <a:ext cx="2976252" cy="4356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28"/>
          <p:cNvSpPr/>
          <p:nvPr/>
        </p:nvSpPr>
        <p:spPr>
          <a:xfrm>
            <a:off x="977448" y="1791578"/>
            <a:ext cx="3594965" cy="435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28"/>
          <p:cNvSpPr/>
          <p:nvPr/>
        </p:nvSpPr>
        <p:spPr>
          <a:xfrm>
            <a:off x="1181366" y="5188280"/>
            <a:ext cx="3193644" cy="766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28"/>
          <p:cNvSpPr/>
          <p:nvPr/>
        </p:nvSpPr>
        <p:spPr>
          <a:xfrm>
            <a:off x="8100044" y="5198554"/>
            <a:ext cx="2699272" cy="766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28"/>
          <p:cNvSpPr/>
          <p:nvPr/>
        </p:nvSpPr>
        <p:spPr>
          <a:xfrm>
            <a:off x="4939502" y="5198554"/>
            <a:ext cx="2664821" cy="766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3" name="Google Shape;423;p28"/>
          <p:cNvSpPr txBox="1"/>
          <p:nvPr/>
        </p:nvSpPr>
        <p:spPr>
          <a:xfrm>
            <a:off x="236707" y="401227"/>
            <a:ext cx="11955293" cy="541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homa"/>
              <a:buNone/>
            </a:pPr>
            <a:r>
              <a:rPr b="1" i="0" lang="bn-IN" sz="3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একজন দায়িত্ববান ডিজিটাল ব্যবহারকারী হতে আপনার যাত্রা </a:t>
            </a:r>
            <a:endParaRPr b="1" i="0" sz="3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4" name="Google Shape;424;p28"/>
          <p:cNvSpPr txBox="1"/>
          <p:nvPr/>
        </p:nvSpPr>
        <p:spPr>
          <a:xfrm>
            <a:off x="1167222" y="3096925"/>
            <a:ext cx="2659919" cy="338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bn-IN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ইন্টারনেট ক</a:t>
            </a:r>
            <a:r>
              <a:rPr lang="bn-IN" sz="1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0" i="0" lang="bn-IN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  <a:endParaRPr/>
          </a:p>
        </p:txBody>
      </p:sp>
      <p:sp>
        <p:nvSpPr>
          <p:cNvPr id="425" name="Google Shape;425;p28"/>
          <p:cNvSpPr txBox="1"/>
          <p:nvPr/>
        </p:nvSpPr>
        <p:spPr>
          <a:xfrm>
            <a:off x="1167221" y="3643107"/>
            <a:ext cx="2818969" cy="584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bn-IN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নিজের ডিজিটাল </a:t>
            </a:r>
            <a:r>
              <a:rPr b="1" i="0" lang="bn-IN" sz="1600" u="none" cap="none" strike="noStrik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ফুটপ্রিন্টের</a:t>
            </a:r>
            <a:r>
              <a:rPr b="0" i="0" lang="bn-IN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বিষয়ে বোঝা</a:t>
            </a:r>
            <a:endParaRPr/>
          </a:p>
        </p:txBody>
      </p:sp>
      <p:sp>
        <p:nvSpPr>
          <p:cNvPr id="426" name="Google Shape;426;p28"/>
          <p:cNvSpPr txBox="1"/>
          <p:nvPr/>
        </p:nvSpPr>
        <p:spPr>
          <a:xfrm>
            <a:off x="1167223" y="4493722"/>
            <a:ext cx="3122496" cy="338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bn-IN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আপনার ডিজিটাল পরিচয় রক্ষা করা</a:t>
            </a:r>
            <a:endParaRPr/>
          </a:p>
        </p:txBody>
      </p:sp>
      <p:sp>
        <p:nvSpPr>
          <p:cNvPr id="427" name="Google Shape;427;p28"/>
          <p:cNvSpPr txBox="1"/>
          <p:nvPr/>
        </p:nvSpPr>
        <p:spPr>
          <a:xfrm>
            <a:off x="4981417" y="3176796"/>
            <a:ext cx="2554367" cy="584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bn-IN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যোগাযোগে শ্রদ্ধাশীল ও বিনয়ী হওয়া</a:t>
            </a:r>
            <a:endParaRPr b="0" i="0" sz="1600" u="none" cap="none" strike="sng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8" name="Google Shape;428;p28"/>
          <p:cNvSpPr txBox="1"/>
          <p:nvPr/>
        </p:nvSpPr>
        <p:spPr>
          <a:xfrm>
            <a:off x="4893055" y="4098342"/>
            <a:ext cx="2757714" cy="523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bn-IN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ব্যস্ততার মাঝে অনলাইনে ইতিবাচক মনোভাব বজায় রাখা</a:t>
            </a:r>
            <a:endParaRPr b="0" i="0" sz="1400" u="none" cap="none" strike="sng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Google Shape;429;p28"/>
          <p:cNvSpPr txBox="1"/>
          <p:nvPr/>
        </p:nvSpPr>
        <p:spPr>
          <a:xfrm>
            <a:off x="8217611" y="3197110"/>
            <a:ext cx="1740712" cy="584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bn-IN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সূক্ষ্ম চিন্তাবিদ হওয়া</a:t>
            </a:r>
            <a:endParaRPr/>
          </a:p>
        </p:txBody>
      </p:sp>
      <p:sp>
        <p:nvSpPr>
          <p:cNvPr id="430" name="Google Shape;430;p28"/>
          <p:cNvSpPr txBox="1"/>
          <p:nvPr/>
        </p:nvSpPr>
        <p:spPr>
          <a:xfrm>
            <a:off x="8217611" y="4247480"/>
            <a:ext cx="1394583" cy="584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bn-IN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মিথ্যা খবর সনাক্ত  করা</a:t>
            </a:r>
            <a:endParaRPr/>
          </a:p>
        </p:txBody>
      </p:sp>
      <p:sp>
        <p:nvSpPr>
          <p:cNvPr id="431" name="Google Shape;431;p28"/>
          <p:cNvSpPr txBox="1"/>
          <p:nvPr/>
        </p:nvSpPr>
        <p:spPr>
          <a:xfrm>
            <a:off x="1818673" y="1945246"/>
            <a:ext cx="1733864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</a:pPr>
            <a:r>
              <a:rPr b="1" i="0" lang="bn-IN" sz="1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আপনার ডিজিটাল  </a:t>
            </a:r>
            <a:r>
              <a:rPr b="1" i="0" lang="bn-IN" sz="1600" u="none" cap="none" strike="noStrik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ফুটপ্রিন্ট</a:t>
            </a:r>
            <a:endParaRPr b="1" i="0" sz="16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2" name="Google Shape;432;p28"/>
          <p:cNvSpPr txBox="1"/>
          <p:nvPr/>
        </p:nvSpPr>
        <p:spPr>
          <a:xfrm>
            <a:off x="5266035" y="2153490"/>
            <a:ext cx="2029379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1600"/>
              <a:buFont typeface="Tahoma"/>
              <a:buNone/>
            </a:pPr>
            <a:r>
              <a:rPr b="1" i="0" lang="bn-IN" sz="16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একজন</a:t>
            </a:r>
            <a:br>
              <a:rPr b="1" i="0" lang="bn-IN" sz="16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bn-IN" sz="16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 ডিজিটাল নাগরিক হিসেবে করণীয়</a:t>
            </a:r>
            <a:endParaRPr b="1" i="0" sz="1600" u="none" cap="none" strike="noStrike">
              <a:solidFill>
                <a:srgbClr val="4267B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3" name="Google Shape;433;p28"/>
          <p:cNvSpPr txBox="1"/>
          <p:nvPr/>
        </p:nvSpPr>
        <p:spPr>
          <a:xfrm>
            <a:off x="8407389" y="2129779"/>
            <a:ext cx="2193807" cy="583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1600"/>
              <a:buFont typeface="Tahoma"/>
              <a:buNone/>
            </a:pPr>
            <a:r>
              <a:rPr b="1" i="0" lang="bn-IN" sz="16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একজন 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1600"/>
              <a:buFont typeface="Tahoma"/>
              <a:buNone/>
            </a:pPr>
            <a:r>
              <a:rPr b="1" i="0" lang="bn-IN" sz="16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সূক্ষ্ম চিন্তাবিদ হওয়া</a:t>
            </a:r>
            <a:endParaRPr/>
          </a:p>
        </p:txBody>
      </p:sp>
      <p:sp>
        <p:nvSpPr>
          <p:cNvPr id="434" name="Google Shape;434;p28"/>
          <p:cNvSpPr txBox="1"/>
          <p:nvPr/>
        </p:nvSpPr>
        <p:spPr>
          <a:xfrm>
            <a:off x="1426925" y="5263931"/>
            <a:ext cx="2770504" cy="581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1400"/>
              <a:buFont typeface="Tahoma"/>
              <a:buNone/>
            </a:pPr>
            <a:r>
              <a:rPr b="0" i="0" lang="bn-IN" sz="14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ডিজিটাল জগতে নিজের প্রকৃত পরিচয়ের প্রতিফলন ঘটান </a:t>
            </a:r>
            <a:endParaRPr b="0" i="0" sz="1400" u="none" cap="none" strike="sngStrike">
              <a:solidFill>
                <a:srgbClr val="4267B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5" name="Google Shape;435;p28"/>
          <p:cNvSpPr txBox="1"/>
          <p:nvPr/>
        </p:nvSpPr>
        <p:spPr>
          <a:xfrm>
            <a:off x="5052263" y="5289528"/>
            <a:ext cx="2446070" cy="6052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1600"/>
              <a:buFont typeface="Tahoma"/>
              <a:buNone/>
            </a:pPr>
            <a:r>
              <a:rPr b="0" i="0" lang="bn-IN" sz="16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দায়িত্বশীল ভাবে অন্যদের সাথে যুক্ত হওয়া</a:t>
            </a:r>
            <a:endParaRPr b="0" i="0" sz="1600" u="none" cap="none" strike="noStrike">
              <a:solidFill>
                <a:srgbClr val="4267B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6" name="Google Shape;436;p28"/>
          <p:cNvSpPr txBox="1"/>
          <p:nvPr/>
        </p:nvSpPr>
        <p:spPr>
          <a:xfrm>
            <a:off x="8362331" y="5289528"/>
            <a:ext cx="2174697" cy="586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4267B3"/>
              </a:buClr>
              <a:buSzPts val="1600"/>
              <a:buFont typeface="Tahoma"/>
              <a:buNone/>
            </a:pPr>
            <a:r>
              <a:rPr b="0" i="0" lang="bn-IN" sz="1600" u="none" cap="none" strike="noStrike">
                <a:solidFill>
                  <a:srgbClr val="4267B3"/>
                </a:solidFill>
                <a:latin typeface="Tahoma"/>
                <a:ea typeface="Tahoma"/>
                <a:cs typeface="Tahoma"/>
                <a:sym typeface="Tahoma"/>
              </a:rPr>
              <a:t>অনলাইনে সূক্ষ্মভাবে চিন্তা করা</a:t>
            </a:r>
            <a:endParaRPr b="0" i="0" sz="1600" u="none" cap="none" strike="noStrike">
              <a:solidFill>
                <a:srgbClr val="4267B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437" name="Google Shape;437;p28"/>
          <p:cNvCxnSpPr/>
          <p:nvPr/>
        </p:nvCxnSpPr>
        <p:spPr>
          <a:xfrm rot="10800000">
            <a:off x="1167222" y="2970770"/>
            <a:ext cx="3207787" cy="0"/>
          </a:xfrm>
          <a:prstGeom prst="straightConnector1">
            <a:avLst/>
          </a:prstGeom>
          <a:noFill/>
          <a:ln cap="flat" cmpd="sng" w="9525">
            <a:solidFill>
              <a:srgbClr val="54C6E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8" name="Google Shape;438;p28"/>
          <p:cNvCxnSpPr/>
          <p:nvPr/>
        </p:nvCxnSpPr>
        <p:spPr>
          <a:xfrm rot="10800000">
            <a:off x="4981353" y="3123170"/>
            <a:ext cx="2588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9" name="Google Shape;439;p28"/>
          <p:cNvCxnSpPr/>
          <p:nvPr/>
        </p:nvCxnSpPr>
        <p:spPr>
          <a:xfrm rot="10800000">
            <a:off x="8100044" y="2970770"/>
            <a:ext cx="2699272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0" name="Google Shape;440;p28"/>
          <p:cNvCxnSpPr/>
          <p:nvPr/>
        </p:nvCxnSpPr>
        <p:spPr>
          <a:xfrm rot="10800000">
            <a:off x="1173552" y="4413392"/>
            <a:ext cx="3201457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1" name="Google Shape;441;p28"/>
          <p:cNvCxnSpPr/>
          <p:nvPr/>
        </p:nvCxnSpPr>
        <p:spPr>
          <a:xfrm rot="10800000">
            <a:off x="5015686" y="4007367"/>
            <a:ext cx="2520098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2" name="Google Shape;442;p28"/>
          <p:cNvCxnSpPr/>
          <p:nvPr/>
        </p:nvCxnSpPr>
        <p:spPr>
          <a:xfrm rot="10800000">
            <a:off x="8217612" y="4047995"/>
            <a:ext cx="2581704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3" name="Google Shape;44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6191" y="2978591"/>
            <a:ext cx="422476" cy="422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8"/>
          <p:cNvSpPr txBox="1"/>
          <p:nvPr/>
        </p:nvSpPr>
        <p:spPr>
          <a:xfrm>
            <a:off x="3753320" y="3215406"/>
            <a:ext cx="941425" cy="3488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r>
              <a:rPr b="0" i="0" lang="bn-IN" sz="9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আপনি </a:t>
            </a:r>
            <a:endParaRPr/>
          </a:p>
          <a:p>
            <a:pPr indent="0" lvl="0" marL="0" marR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ahoma"/>
              <a:buNone/>
            </a:pPr>
            <a:r>
              <a:rPr b="0" i="0" lang="bn-IN" sz="9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এখানে আছেন</a:t>
            </a:r>
            <a:endParaRPr/>
          </a:p>
        </p:txBody>
      </p:sp>
      <p:cxnSp>
        <p:nvCxnSpPr>
          <p:cNvPr id="445" name="Google Shape;445;p28"/>
          <p:cNvCxnSpPr/>
          <p:nvPr/>
        </p:nvCxnSpPr>
        <p:spPr>
          <a:xfrm rot="10800000">
            <a:off x="1173552" y="3553856"/>
            <a:ext cx="3201457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46" name="Google Shape;44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10405" y="5984064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9"/>
          <p:cNvSpPr txBox="1"/>
          <p:nvPr/>
        </p:nvSpPr>
        <p:spPr>
          <a:xfrm>
            <a:off x="8241170" y="3832773"/>
            <a:ext cx="3432670" cy="1438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b="1" i="0" lang="bn-IN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সমাজের মতোই, আপনার নিরাপত্তা আপনার হাতে</a:t>
            </a:r>
            <a:endParaRPr/>
          </a:p>
        </p:txBody>
      </p:sp>
      <p:pic>
        <p:nvPicPr>
          <p:cNvPr id="452" name="Google Shape;45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B2FF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3"/>
          <p:cNvSpPr/>
          <p:nvPr/>
        </p:nvSpPr>
        <p:spPr>
          <a:xfrm rot="10800000">
            <a:off x="673068" y="1"/>
            <a:ext cx="3566160" cy="1225907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3"/>
          <p:cNvSpPr txBox="1"/>
          <p:nvPr/>
        </p:nvSpPr>
        <p:spPr>
          <a:xfrm>
            <a:off x="4338457" y="404062"/>
            <a:ext cx="2104306" cy="481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5 মিনিট</a:t>
            </a: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1120799" y="259011"/>
            <a:ext cx="27803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b="1" i="0" lang="bn-IN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কর্মপ্রক্রিয়া/ কার্যক্রম</a:t>
            </a:r>
            <a:endParaRPr b="1" i="0" sz="2000" u="none" cap="none" strike="sng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3"/>
          <p:cNvSpPr txBox="1"/>
          <p:nvPr/>
        </p:nvSpPr>
        <p:spPr>
          <a:xfrm>
            <a:off x="673575" y="1729142"/>
            <a:ext cx="5983899" cy="1373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b="0" i="0" lang="bn-IN" sz="28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দল/জোড়ায় এই প্রশ্নটি আলোচনা করুন:  </a:t>
            </a: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73575" y="3175746"/>
            <a:ext cx="62108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b="0" i="0" lang="bn-IN" sz="20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ডিজিটাল পরিচয়ের মানে কি?</a:t>
            </a:r>
            <a:endParaRPr/>
          </a:p>
        </p:txBody>
      </p:sp>
      <p:pic>
        <p:nvPicPr>
          <p:cNvPr id="171" name="Google Shape;171;p3"/>
          <p:cNvPicPr preferRelativeResize="0"/>
          <p:nvPr/>
        </p:nvPicPr>
        <p:blipFill rotWithShape="1">
          <a:blip r:embed="rId3">
            <a:alphaModFix/>
          </a:blip>
          <a:srcRect b="3243" l="0" r="0" t="0"/>
          <a:stretch/>
        </p:blipFill>
        <p:spPr>
          <a:xfrm>
            <a:off x="7509385" y="668738"/>
            <a:ext cx="4529207" cy="617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0"/>
          <p:cNvSpPr txBox="1"/>
          <p:nvPr/>
        </p:nvSpPr>
        <p:spPr>
          <a:xfrm>
            <a:off x="1016792" y="2570955"/>
            <a:ext cx="10158416" cy="1716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Tahoma"/>
              <a:buNone/>
            </a:pPr>
            <a:r>
              <a:rPr b="1" i="0" lang="bn-IN" sz="8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ধন্যবাদ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"/>
          <p:cNvSpPr txBox="1"/>
          <p:nvPr/>
        </p:nvSpPr>
        <p:spPr>
          <a:xfrm>
            <a:off x="443188" y="2333899"/>
            <a:ext cx="5252757" cy="855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ahoma"/>
              <a:buNone/>
            </a:pPr>
            <a:r>
              <a:rPr b="1" i="0" lang="bn-IN" sz="4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আপনার ডিজিটাল পরিচয় ক</a:t>
            </a:r>
            <a:r>
              <a:rPr b="1" lang="bn-IN" sz="40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1" i="0" lang="bn-IN" sz="4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  <a:endParaRPr/>
          </a:p>
        </p:txBody>
      </p:sp>
      <p:cxnSp>
        <p:nvCxnSpPr>
          <p:cNvPr id="178" name="Google Shape;178;p4"/>
          <p:cNvCxnSpPr/>
          <p:nvPr/>
        </p:nvCxnSpPr>
        <p:spPr>
          <a:xfrm>
            <a:off x="539748" y="3569680"/>
            <a:ext cx="5016505" cy="1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wipe dir="l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oogle Shape;183;p5"/>
          <p:cNvCxnSpPr/>
          <p:nvPr/>
        </p:nvCxnSpPr>
        <p:spPr>
          <a:xfrm>
            <a:off x="6096000" y="1799303"/>
            <a:ext cx="0" cy="427259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5"/>
          <p:cNvSpPr/>
          <p:nvPr/>
        </p:nvSpPr>
        <p:spPr>
          <a:xfrm>
            <a:off x="878054" y="668993"/>
            <a:ext cx="1032670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আপনি কে?</a:t>
            </a:r>
            <a:endParaRPr/>
          </a:p>
        </p:txBody>
      </p:sp>
      <p:grpSp>
        <p:nvGrpSpPr>
          <p:cNvPr id="185" name="Google Shape;185;p5"/>
          <p:cNvGrpSpPr/>
          <p:nvPr/>
        </p:nvGrpSpPr>
        <p:grpSpPr>
          <a:xfrm>
            <a:off x="7558935" y="3750764"/>
            <a:ext cx="3325699" cy="2228796"/>
            <a:chOff x="6700613" y="3750764"/>
            <a:chExt cx="3325699" cy="2228796"/>
          </a:xfrm>
        </p:grpSpPr>
        <p:sp>
          <p:nvSpPr>
            <p:cNvPr id="186" name="Google Shape;186;p5"/>
            <p:cNvSpPr txBox="1"/>
            <p:nvPr/>
          </p:nvSpPr>
          <p:spPr>
            <a:xfrm>
              <a:off x="6700613" y="4963897"/>
              <a:ext cx="332569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ahoma"/>
                <a:buNone/>
              </a:pPr>
              <a:r>
                <a:rPr b="0" i="0" lang="bn-IN" sz="20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ইন্টারনেটে থাকাকালীন আপনার প্রবেশ, পোস্ট এবং শেয়ার করা সমস্ত তথ্য</a:t>
              </a:r>
              <a:endParaRPr/>
            </a:p>
          </p:txBody>
        </p:sp>
        <p:sp>
          <p:nvSpPr>
            <p:cNvPr id="187" name="Google Shape;187;p5"/>
            <p:cNvSpPr txBox="1"/>
            <p:nvPr/>
          </p:nvSpPr>
          <p:spPr>
            <a:xfrm>
              <a:off x="6700613" y="3750764"/>
              <a:ext cx="3204205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ahoma"/>
                <a:buNone/>
              </a:pPr>
              <a:r>
                <a:rPr b="0" i="0" lang="bn-IN" sz="28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আপনার </a:t>
              </a:r>
              <a:endParaRPr/>
            </a:p>
            <a:p>
              <a:pPr indent="0" lvl="0" marL="0" marR="0" rtl="0" algn="l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ahoma"/>
                <a:buNone/>
              </a:pPr>
              <a:r>
                <a:rPr b="0" i="0" lang="bn-IN" sz="28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ডিজিটাল পরিচয়</a:t>
              </a:r>
              <a:endParaRPr/>
            </a:p>
          </p:txBody>
        </p:sp>
        <p:cxnSp>
          <p:nvCxnSpPr>
            <p:cNvPr id="188" name="Google Shape;188;p5"/>
            <p:cNvCxnSpPr/>
            <p:nvPr/>
          </p:nvCxnSpPr>
          <p:spPr>
            <a:xfrm rot="10800000">
              <a:off x="6817968" y="4744457"/>
              <a:ext cx="2789427" cy="0"/>
            </a:xfrm>
            <a:prstGeom prst="straightConnector1">
              <a:avLst/>
            </a:prstGeom>
            <a:noFill/>
            <a:ln cap="flat" cmpd="sng" w="9525">
              <a:solidFill>
                <a:srgbClr val="54C6E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89" name="Google Shape;189;p5"/>
          <p:cNvGrpSpPr/>
          <p:nvPr/>
        </p:nvGrpSpPr>
        <p:grpSpPr>
          <a:xfrm>
            <a:off x="1703021" y="3727013"/>
            <a:ext cx="3139435" cy="2252547"/>
            <a:chOff x="913224" y="3727013"/>
            <a:chExt cx="3139435" cy="2252547"/>
          </a:xfrm>
        </p:grpSpPr>
        <p:sp>
          <p:nvSpPr>
            <p:cNvPr id="190" name="Google Shape;190;p5"/>
            <p:cNvSpPr txBox="1"/>
            <p:nvPr/>
          </p:nvSpPr>
          <p:spPr>
            <a:xfrm>
              <a:off x="913224" y="4963897"/>
              <a:ext cx="313943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ahoma"/>
                <a:buNone/>
              </a:pPr>
              <a:r>
                <a:rPr b="0" i="0" lang="bn-IN" sz="20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আপনার বিশ্বাস এবং মূল্যবোধ, আপনার দক্ষতা, আপনার আগ্রহ এবং শখ</a:t>
              </a:r>
              <a:endParaRPr/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913224" y="3727013"/>
              <a:ext cx="3139435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ahoma"/>
                <a:buNone/>
              </a:pPr>
              <a:r>
                <a:rPr b="0" i="0" lang="bn-IN" sz="28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আপনার </a:t>
              </a:r>
              <a:endParaRPr/>
            </a:p>
            <a:p>
              <a:pPr indent="0" lvl="0" marL="0" marR="0" rtl="0" algn="l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Tahoma"/>
                <a:buNone/>
              </a:pPr>
              <a:r>
                <a:rPr b="0" i="0" lang="bn-IN" sz="28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ব্যক্তিত্ব</a:t>
              </a:r>
              <a:endParaRPr/>
            </a:p>
          </p:txBody>
        </p:sp>
        <p:cxnSp>
          <p:nvCxnSpPr>
            <p:cNvPr id="192" name="Google Shape;192;p5"/>
            <p:cNvCxnSpPr/>
            <p:nvPr/>
          </p:nvCxnSpPr>
          <p:spPr>
            <a:xfrm rot="10800000">
              <a:off x="992354" y="4744457"/>
              <a:ext cx="2317481" cy="0"/>
            </a:xfrm>
            <a:prstGeom prst="straightConnector1">
              <a:avLst/>
            </a:prstGeom>
            <a:noFill/>
            <a:ln cap="flat" cmpd="sng" w="9525">
              <a:solidFill>
                <a:srgbClr val="54C6EC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93" name="Google Shape;1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0326" y="2003951"/>
            <a:ext cx="1802130" cy="180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91728" y="1897834"/>
            <a:ext cx="1997250" cy="19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8972B3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912217" y="675385"/>
            <a:ext cx="10508244" cy="687683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1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রশ্মি</a:t>
            </a:r>
            <a:r>
              <a:rPr b="0" i="0" lang="bn-IN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কে হাই বলেন!</a:t>
            </a:r>
            <a:endParaRPr/>
          </a:p>
        </p:txBody>
      </p:sp>
      <p:sp>
        <p:nvSpPr>
          <p:cNvPr id="201" name="Google Shape;201;p6"/>
          <p:cNvSpPr txBox="1"/>
          <p:nvPr/>
        </p:nvSpPr>
        <p:spPr>
          <a:xfrm>
            <a:off x="912218" y="2632422"/>
            <a:ext cx="4320056" cy="933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আমাদের আজকের লক্ষ্য হচ্ছে তার অনলাইন যাত্রায় তাকে সাহায্য করা।</a:t>
            </a:r>
            <a:endParaRPr/>
          </a:p>
        </p:txBody>
      </p:sp>
      <p:sp>
        <p:nvSpPr>
          <p:cNvPr id="202" name="Google Shape;202;p6"/>
          <p:cNvSpPr txBox="1"/>
          <p:nvPr/>
        </p:nvSpPr>
        <p:spPr>
          <a:xfrm>
            <a:off x="894633" y="3740777"/>
            <a:ext cx="4820985" cy="933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আসুন রশ্মিকে জেনে নেওয়া যাক।</a:t>
            </a:r>
            <a:endParaRPr b="1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3" name="Google Shape;203;p6"/>
          <p:cNvSpPr txBox="1"/>
          <p:nvPr/>
        </p:nvSpPr>
        <p:spPr>
          <a:xfrm>
            <a:off x="912215" y="1524066"/>
            <a:ext cx="6810207" cy="933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রশ্মি সবেমাত্র অনলাইন জগতে যুক্ত হল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1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 </a:t>
            </a:r>
            <a:endParaRPr/>
          </a:p>
        </p:txBody>
      </p:sp>
      <p:pic>
        <p:nvPicPr>
          <p:cNvPr id="204" name="Google Shape;204;p6"/>
          <p:cNvPicPr preferRelativeResize="0"/>
          <p:nvPr/>
        </p:nvPicPr>
        <p:blipFill rotWithShape="1">
          <a:blip r:embed="rId3">
            <a:alphaModFix/>
          </a:blip>
          <a:srcRect b="28136" l="0" r="0" t="0"/>
          <a:stretch/>
        </p:blipFill>
        <p:spPr>
          <a:xfrm>
            <a:off x="7100405" y="1257735"/>
            <a:ext cx="4320056" cy="560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7"/>
          <p:cNvPicPr preferRelativeResize="0"/>
          <p:nvPr/>
        </p:nvPicPr>
        <p:blipFill rotWithShape="1">
          <a:blip r:embed="rId3">
            <a:alphaModFix/>
          </a:blip>
          <a:srcRect b="35000" l="3303" r="0" t="0"/>
          <a:stretch/>
        </p:blipFill>
        <p:spPr>
          <a:xfrm>
            <a:off x="-1" y="1509827"/>
            <a:ext cx="4406753" cy="534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7"/>
          <p:cNvSpPr txBox="1"/>
          <p:nvPr/>
        </p:nvSpPr>
        <p:spPr>
          <a:xfrm>
            <a:off x="914653" y="1189677"/>
            <a:ext cx="4754351" cy="969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আমরা তার সম্পর্কে ক</a:t>
            </a:r>
            <a:r>
              <a:rPr b="1" lang="bn-IN" sz="3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জানি?</a:t>
            </a:r>
            <a:endParaRPr b="1" i="0" sz="3600" u="none" cap="none" strike="sng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2" name="Google Shape;212;p7"/>
          <p:cNvSpPr/>
          <p:nvPr/>
        </p:nvSpPr>
        <p:spPr>
          <a:xfrm>
            <a:off x="6385504" y="1271932"/>
            <a:ext cx="4474456" cy="4580467"/>
          </a:xfrm>
          <a:prstGeom prst="flowChartConnector">
            <a:avLst/>
          </a:prstGeom>
          <a:gradFill>
            <a:gsLst>
              <a:gs pos="0">
                <a:srgbClr val="FFE15D"/>
              </a:gs>
              <a:gs pos="100000">
                <a:srgbClr val="FFFF84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7"/>
          <p:cNvCxnSpPr/>
          <p:nvPr/>
        </p:nvCxnSpPr>
        <p:spPr>
          <a:xfrm>
            <a:off x="8578282" y="1271932"/>
            <a:ext cx="88900" cy="4580467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7"/>
          <p:cNvCxnSpPr/>
          <p:nvPr/>
        </p:nvCxnSpPr>
        <p:spPr>
          <a:xfrm>
            <a:off x="7040773" y="1942726"/>
            <a:ext cx="3163918" cy="3238879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p7"/>
          <p:cNvCxnSpPr/>
          <p:nvPr/>
        </p:nvCxnSpPr>
        <p:spPr>
          <a:xfrm>
            <a:off x="6385504" y="3562165"/>
            <a:ext cx="4474456" cy="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p7"/>
          <p:cNvCxnSpPr/>
          <p:nvPr/>
        </p:nvCxnSpPr>
        <p:spPr>
          <a:xfrm flipH="1" rot="10800000">
            <a:off x="7040773" y="1942726"/>
            <a:ext cx="3163918" cy="3238879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p7"/>
          <p:cNvSpPr txBox="1"/>
          <p:nvPr/>
        </p:nvSpPr>
        <p:spPr>
          <a:xfrm>
            <a:off x="7623529" y="1762025"/>
            <a:ext cx="813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lang="bn-IN" sz="1800">
                <a:solidFill>
                  <a:srgbClr val="634A09"/>
                </a:solidFill>
              </a:rPr>
              <a:t>১৯ </a:t>
            </a:r>
            <a:endParaRPr/>
          </a:p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b="0" i="0" lang="bn-IN" sz="1800" u="none" cap="none" strike="noStrike">
                <a:solidFill>
                  <a:srgbClr val="634A09"/>
                </a:solidFill>
                <a:latin typeface="Arial"/>
                <a:ea typeface="Arial"/>
                <a:cs typeface="Arial"/>
                <a:sym typeface="Arial"/>
              </a:rPr>
              <a:t>বছর </a:t>
            </a:r>
            <a:endParaRPr/>
          </a:p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b="0" i="0" lang="bn-IN" sz="1800" u="none" cap="none" strike="noStrike">
                <a:solidFill>
                  <a:srgbClr val="634A09"/>
                </a:solidFill>
                <a:latin typeface="Arial"/>
                <a:ea typeface="Arial"/>
                <a:cs typeface="Arial"/>
                <a:sym typeface="Arial"/>
              </a:rPr>
              <a:t>বয়সী</a:t>
            </a:r>
            <a:endParaRPr/>
          </a:p>
        </p:txBody>
      </p:sp>
      <p:sp>
        <p:nvSpPr>
          <p:cNvPr id="218" name="Google Shape;218;p7"/>
          <p:cNvSpPr txBox="1"/>
          <p:nvPr/>
        </p:nvSpPr>
        <p:spPr>
          <a:xfrm>
            <a:off x="6847151" y="2857437"/>
            <a:ext cx="8140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b="0" i="0" lang="bn-IN" sz="1800" u="none" cap="none" strike="noStrike">
                <a:solidFill>
                  <a:srgbClr val="634A09"/>
                </a:solidFill>
                <a:latin typeface="Arial"/>
                <a:ea typeface="Arial"/>
                <a:cs typeface="Arial"/>
                <a:sym typeface="Arial"/>
              </a:rPr>
              <a:t>নার্স</a:t>
            </a:r>
            <a:endParaRPr/>
          </a:p>
        </p:txBody>
      </p:sp>
      <p:sp>
        <p:nvSpPr>
          <p:cNvPr id="219" name="Google Shape;219;p7"/>
          <p:cNvSpPr txBox="1"/>
          <p:nvPr/>
        </p:nvSpPr>
        <p:spPr>
          <a:xfrm>
            <a:off x="8839529" y="4846012"/>
            <a:ext cx="982848" cy="492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b="0" i="0" lang="bn-IN" sz="1800" u="none" cap="none" strike="noStrike">
                <a:solidFill>
                  <a:srgbClr val="634A09"/>
                </a:solidFill>
                <a:latin typeface="Arial"/>
                <a:ea typeface="Arial"/>
                <a:cs typeface="Arial"/>
                <a:sym typeface="Arial"/>
              </a:rPr>
              <a:t>মধ্যবিত্ত</a:t>
            </a:r>
            <a:endParaRPr/>
          </a:p>
        </p:txBody>
      </p:sp>
      <p:sp>
        <p:nvSpPr>
          <p:cNvPr id="220" name="Google Shape;220;p7"/>
          <p:cNvSpPr txBox="1"/>
          <p:nvPr/>
        </p:nvSpPr>
        <p:spPr>
          <a:xfrm>
            <a:off x="8554321" y="1851078"/>
            <a:ext cx="12558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lang="bn-IN" sz="1800">
                <a:solidFill>
                  <a:srgbClr val="634A09"/>
                </a:solidFill>
              </a:rPr>
              <a:t>সিনেমা</a:t>
            </a:r>
            <a:r>
              <a:rPr b="0" i="0" lang="bn-IN" sz="1800" u="none" cap="none" strike="noStrike">
                <a:solidFill>
                  <a:srgbClr val="634A09"/>
                </a:solidFill>
                <a:latin typeface="Arial"/>
                <a:ea typeface="Arial"/>
                <a:cs typeface="Arial"/>
                <a:sym typeface="Arial"/>
              </a:rPr>
              <a:t> ভালবাসেন</a:t>
            </a:r>
            <a:endParaRPr/>
          </a:p>
        </p:txBody>
      </p:sp>
      <p:sp>
        <p:nvSpPr>
          <p:cNvPr id="221" name="Google Shape;221;p7"/>
          <p:cNvSpPr txBox="1"/>
          <p:nvPr/>
        </p:nvSpPr>
        <p:spPr>
          <a:xfrm>
            <a:off x="9584300" y="2863675"/>
            <a:ext cx="10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lang="bn-IN" sz="1800">
                <a:solidFill>
                  <a:srgbClr val="634A09"/>
                </a:solidFill>
              </a:rPr>
              <a:t>রাজশাহী</a:t>
            </a:r>
            <a:endParaRPr/>
          </a:p>
        </p:txBody>
      </p:sp>
      <p:sp>
        <p:nvSpPr>
          <p:cNvPr id="222" name="Google Shape;222;p7"/>
          <p:cNvSpPr txBox="1"/>
          <p:nvPr/>
        </p:nvSpPr>
        <p:spPr>
          <a:xfrm>
            <a:off x="6695378" y="3926350"/>
            <a:ext cx="12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lang="bn-IN" sz="1800">
                <a:solidFill>
                  <a:srgbClr val="634A09"/>
                </a:solidFill>
              </a:rPr>
              <a:t> বাংলাদেশি </a:t>
            </a:r>
            <a:endParaRPr/>
          </a:p>
        </p:txBody>
      </p:sp>
      <p:sp>
        <p:nvSpPr>
          <p:cNvPr id="223" name="Google Shape;223;p7"/>
          <p:cNvSpPr txBox="1"/>
          <p:nvPr/>
        </p:nvSpPr>
        <p:spPr>
          <a:xfrm>
            <a:off x="7600357" y="4795306"/>
            <a:ext cx="10060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b="0" i="0" lang="bn-IN" sz="1800" u="none" cap="none" strike="noStrike">
                <a:solidFill>
                  <a:srgbClr val="634A09"/>
                </a:solidFill>
                <a:latin typeface="Arial"/>
                <a:ea typeface="Arial"/>
                <a:cs typeface="Arial"/>
                <a:sym typeface="Arial"/>
              </a:rPr>
              <a:t>গায়িকা</a:t>
            </a:r>
            <a:endParaRPr/>
          </a:p>
        </p:txBody>
      </p:sp>
      <p:sp>
        <p:nvSpPr>
          <p:cNvPr id="224" name="Google Shape;224;p7"/>
          <p:cNvSpPr txBox="1"/>
          <p:nvPr/>
        </p:nvSpPr>
        <p:spPr>
          <a:xfrm>
            <a:off x="9652375" y="3988481"/>
            <a:ext cx="13474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4A09"/>
              </a:buClr>
              <a:buSzPts val="1800"/>
              <a:buFont typeface="Arial"/>
              <a:buNone/>
            </a:pPr>
            <a:r>
              <a:rPr lang="bn-IN" sz="1800">
                <a:solidFill>
                  <a:srgbClr val="634A09"/>
                </a:solidFill>
              </a:rPr>
              <a:t>নারী  </a:t>
            </a:r>
            <a:endParaRPr/>
          </a:p>
        </p:txBody>
      </p:sp>
    </p:spTree>
  </p:cSld>
  <p:clrMapOvr>
    <a:masterClrMapping/>
  </p:clrMapOvr>
  <p:transition spd="slow">
    <p:wipe dir="l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B2FF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p8"/>
          <p:cNvSpPr/>
          <p:nvPr/>
        </p:nvSpPr>
        <p:spPr>
          <a:xfrm rot="10800000">
            <a:off x="673068" y="1"/>
            <a:ext cx="3566160" cy="1225907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8"/>
          <p:cNvSpPr txBox="1"/>
          <p:nvPr/>
        </p:nvSpPr>
        <p:spPr>
          <a:xfrm>
            <a:off x="4338457" y="404062"/>
            <a:ext cx="2104306" cy="481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bn-IN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 5 মিনিট</a:t>
            </a:r>
            <a:endParaRPr/>
          </a:p>
        </p:txBody>
      </p:sp>
      <p:sp>
        <p:nvSpPr>
          <p:cNvPr id="232" name="Google Shape;232;p8"/>
          <p:cNvSpPr/>
          <p:nvPr/>
        </p:nvSpPr>
        <p:spPr>
          <a:xfrm>
            <a:off x="1120799" y="259011"/>
            <a:ext cx="278038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b="1" i="0" lang="bn-IN" sz="2000" u="none" cap="none" strike="sng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1" i="0" lang="bn-IN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1" i="0" sz="20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b="1" i="0" lang="bn-IN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কর্মপ্রক্রিয়া/ কার্যক্রম</a:t>
            </a:r>
            <a:endParaRPr b="1" i="0" sz="2000" u="none" cap="none" strike="sng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3" name="Google Shape;233;p8"/>
          <p:cNvSpPr txBox="1"/>
          <p:nvPr/>
        </p:nvSpPr>
        <p:spPr>
          <a:xfrm>
            <a:off x="673575" y="1729142"/>
            <a:ext cx="5983899" cy="1373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b="0" i="0" lang="bn-IN" sz="28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দল/জোড়ায় এই প্রশ্নটি আলোচনা করুন:  </a:t>
            </a:r>
            <a:endParaRPr/>
          </a:p>
        </p:txBody>
      </p:sp>
      <p:sp>
        <p:nvSpPr>
          <p:cNvPr id="234" name="Google Shape;234;p8"/>
          <p:cNvSpPr/>
          <p:nvPr/>
        </p:nvSpPr>
        <p:spPr>
          <a:xfrm>
            <a:off x="673575" y="3175746"/>
            <a:ext cx="621089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•"/>
            </a:pPr>
            <a:r>
              <a:rPr b="0" i="0" lang="bn-IN" sz="2000" u="none" cap="none" strike="noStrike">
                <a:solidFill>
                  <a:srgbClr val="262626"/>
                </a:solidFill>
                <a:latin typeface="Tahoma"/>
                <a:ea typeface="Tahoma"/>
                <a:cs typeface="Tahoma"/>
                <a:sym typeface="Tahoma"/>
              </a:rPr>
              <a:t>তথ্যগুলোকে কিভাবে ডিজিটাল পরিচয়ে রুপান্তরিত করা যায়?</a:t>
            </a:r>
            <a:endParaRPr b="0" i="0" sz="2000" u="none" cap="none" strike="sngStrike">
              <a:solidFill>
                <a:srgbClr val="26262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3">
            <a:alphaModFix/>
          </a:blip>
          <a:srcRect b="3243" l="0" r="0" t="0"/>
          <a:stretch/>
        </p:blipFill>
        <p:spPr>
          <a:xfrm>
            <a:off x="7509385" y="668738"/>
            <a:ext cx="4529207" cy="617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"/>
          <p:cNvSpPr/>
          <p:nvPr/>
        </p:nvSpPr>
        <p:spPr>
          <a:xfrm>
            <a:off x="6095998" y="-21"/>
            <a:ext cx="6096001" cy="6858000"/>
          </a:xfrm>
          <a:prstGeom prst="rect">
            <a:avLst/>
          </a:prstGeom>
          <a:solidFill>
            <a:srgbClr val="F0546A"/>
          </a:solidFill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9"/>
          <p:cNvSpPr/>
          <p:nvPr/>
        </p:nvSpPr>
        <p:spPr>
          <a:xfrm>
            <a:off x="1190888" y="3118132"/>
            <a:ext cx="3668219" cy="933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প্রোফাইল এবং ব্যক্তিগত তথ্য</a:t>
            </a:r>
            <a:endParaRPr/>
          </a:p>
        </p:txBody>
      </p:sp>
      <p:sp>
        <p:nvSpPr>
          <p:cNvPr id="243" name="Google Shape;243;p9"/>
          <p:cNvSpPr/>
          <p:nvPr/>
        </p:nvSpPr>
        <p:spPr>
          <a:xfrm>
            <a:off x="1160335" y="796304"/>
            <a:ext cx="3729325" cy="1418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আপনি নিজের সম্পর্কে ক</a:t>
            </a:r>
            <a:r>
              <a:rPr b="1" lang="bn-IN" sz="3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1" i="0" lang="bn-IN" sz="36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শেয়ার করেছন?</a:t>
            </a:r>
            <a:endParaRPr b="1" i="0" sz="36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4" name="Google Shape;244;p9"/>
          <p:cNvSpPr/>
          <p:nvPr/>
        </p:nvSpPr>
        <p:spPr>
          <a:xfrm>
            <a:off x="7472779" y="3158184"/>
            <a:ext cx="3342440" cy="503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অনলাইন বন্ধু</a:t>
            </a: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5" name="Google Shape;245;p9"/>
          <p:cNvSpPr/>
          <p:nvPr/>
        </p:nvSpPr>
        <p:spPr>
          <a:xfrm>
            <a:off x="7221862" y="1041316"/>
            <a:ext cx="3844275" cy="969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ctr">
              <a:lnSpc>
                <a:spcPct val="9722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1" i="0" lang="bn-IN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সেই তথ্যে কাদের </a:t>
            </a:r>
            <a:r>
              <a:rPr b="1" lang="bn-IN" sz="36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প্রবেশাধিকার</a:t>
            </a:r>
            <a:r>
              <a:rPr b="1" i="0" lang="bn-IN" sz="36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আছে </a:t>
            </a:r>
            <a:endParaRPr/>
          </a:p>
        </p:txBody>
      </p:sp>
      <p:sp>
        <p:nvSpPr>
          <p:cNvPr id="246" name="Google Shape;246;p9"/>
          <p:cNvSpPr/>
          <p:nvPr/>
        </p:nvSpPr>
        <p:spPr>
          <a:xfrm>
            <a:off x="1160335" y="4294821"/>
            <a:ext cx="2354257" cy="503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পোস্ট</a:t>
            </a:r>
            <a:endParaRPr/>
          </a:p>
        </p:txBody>
      </p:sp>
      <p:sp>
        <p:nvSpPr>
          <p:cNvPr id="247" name="Google Shape;247;p9"/>
          <p:cNvSpPr/>
          <p:nvPr/>
        </p:nvSpPr>
        <p:spPr>
          <a:xfrm>
            <a:off x="1189370" y="5539316"/>
            <a:ext cx="4744070" cy="933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আপনি ক</a:t>
            </a:r>
            <a:r>
              <a:rPr lang="bn-IN" sz="2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ী</a:t>
            </a: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লাইক বা পছন্দ করেন/ শেয়ার করেন </a:t>
            </a:r>
            <a:endParaRPr/>
          </a:p>
        </p:txBody>
      </p:sp>
      <p:sp>
        <p:nvSpPr>
          <p:cNvPr id="248" name="Google Shape;248;p9"/>
          <p:cNvSpPr/>
          <p:nvPr/>
        </p:nvSpPr>
        <p:spPr>
          <a:xfrm>
            <a:off x="1196128" y="5024790"/>
            <a:ext cx="3162512" cy="503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bn-IN" sz="28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বার্তা/মেসেজ</a:t>
            </a:r>
            <a:endParaRPr b="0" i="0" sz="28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249" name="Google Shape;249;p9"/>
          <p:cNvCxnSpPr/>
          <p:nvPr/>
        </p:nvCxnSpPr>
        <p:spPr>
          <a:xfrm>
            <a:off x="1208299" y="2722734"/>
            <a:ext cx="3633396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0" name="Google Shape;250;p9"/>
          <p:cNvCxnSpPr/>
          <p:nvPr/>
        </p:nvCxnSpPr>
        <p:spPr>
          <a:xfrm>
            <a:off x="7327301" y="2722734"/>
            <a:ext cx="3633396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1" name="Google Shape;2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0885" y="6093077"/>
            <a:ext cx="1681595" cy="94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l"/>
  </p:transition>
</p:sld>
</file>

<file path=ppt/theme/theme1.xml><?xml version="1.0" encoding="utf-8"?>
<a:theme xmlns:a="http://schemas.openxmlformats.org/drawingml/2006/main" xmlns:r="http://schemas.openxmlformats.org/officeDocument/2006/relationships" name="Facebook-Old">
  <a:themeElements>
    <a:clrScheme name="Facebook-Ol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80FF"/>
      </a:accent1>
      <a:accent2>
        <a:srgbClr val="71C8B8"/>
      </a:accent2>
      <a:accent3>
        <a:srgbClr val="8972B3"/>
      </a:accent3>
      <a:accent4>
        <a:srgbClr val="F3724D"/>
      </a:accent4>
      <a:accent5>
        <a:srgbClr val="B0387B"/>
      </a:accent5>
      <a:accent6>
        <a:srgbClr val="FCD87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Hello + editable Location">
  <a:themeElements>
    <a:clrScheme name="FB Community Boost">
      <a:dk1>
        <a:srgbClr val="000000"/>
      </a:dk1>
      <a:lt1>
        <a:srgbClr val="FFFFFF"/>
      </a:lt1>
      <a:dk2>
        <a:srgbClr val="4267B2"/>
      </a:dk2>
      <a:lt2>
        <a:srgbClr val="54C7EC"/>
      </a:lt2>
      <a:accent1>
        <a:srgbClr val="4267B2"/>
      </a:accent1>
      <a:accent2>
        <a:srgbClr val="54C7EC"/>
      </a:accent2>
      <a:accent3>
        <a:srgbClr val="595959"/>
      </a:accent3>
      <a:accent4>
        <a:srgbClr val="595959"/>
      </a:accent4>
      <a:accent5>
        <a:srgbClr val="595959"/>
      </a:accent5>
      <a:accent6>
        <a:srgbClr val="595959"/>
      </a:accent6>
      <a:hlink>
        <a:srgbClr val="4267B2"/>
      </a:hlink>
      <a:folHlink>
        <a:srgbClr val="54C7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acebook-Old">
  <a:themeElements>
    <a:clrScheme name="Facebook-Ol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80FF"/>
      </a:accent1>
      <a:accent2>
        <a:srgbClr val="71C8B8"/>
      </a:accent2>
      <a:accent3>
        <a:srgbClr val="8972B3"/>
      </a:accent3>
      <a:accent4>
        <a:srgbClr val="F3724D"/>
      </a:accent4>
      <a:accent5>
        <a:srgbClr val="B0387B"/>
      </a:accent5>
      <a:accent6>
        <a:srgbClr val="FCD87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Garima Sharma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0x010100824B0A023C7B1141A46EB269D6F0B0F1</vt:lpwstr>
  </property>
</Properties>
</file>