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Lst>
  <p:sldSz cy="13716000" cx="24384000"/>
  <p:notesSz cx="6858000" cy="9144000"/>
  <p:embeddedFontLst>
    <p:embeddedFont>
      <p:font typeface="Montserrat SemiBold"/>
      <p:regular r:id="rId80"/>
      <p:bold r:id="rId81"/>
      <p:italic r:id="rId82"/>
      <p:boldItalic r:id="rId83"/>
    </p:embeddedFont>
    <p:embeddedFont>
      <p:font typeface="Roboto"/>
      <p:regular r:id="rId84"/>
      <p:bold r:id="rId85"/>
      <p:italic r:id="rId86"/>
      <p:boldItalic r:id="rId87"/>
    </p:embeddedFont>
    <p:embeddedFont>
      <p:font typeface="Montserrat"/>
      <p:regular r:id="rId88"/>
      <p:bold r:id="rId89"/>
      <p:italic r:id="rId90"/>
      <p:boldItalic r:id="rId91"/>
    </p:embeddedFont>
    <p:embeddedFont>
      <p:font typeface="Montserrat Medium"/>
      <p:regular r:id="rId92"/>
      <p:bold r:id="rId93"/>
      <p:italic r:id="rId94"/>
      <p:boldItalic r:id="rId9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96" roundtripDataSignature="AMtx7mhGJtyUoX/OhRsSknj3PFlWmrHhA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84" Type="http://schemas.openxmlformats.org/officeDocument/2006/relationships/font" Target="fonts/Roboto-regular.fntdata"/><Relationship Id="rId83" Type="http://schemas.openxmlformats.org/officeDocument/2006/relationships/font" Target="fonts/MontserratSemiBold-boldItalic.fntdata"/><Relationship Id="rId42" Type="http://schemas.openxmlformats.org/officeDocument/2006/relationships/slide" Target="slides/slide38.xml"/><Relationship Id="rId86" Type="http://schemas.openxmlformats.org/officeDocument/2006/relationships/font" Target="fonts/Roboto-italic.fntdata"/><Relationship Id="rId41" Type="http://schemas.openxmlformats.org/officeDocument/2006/relationships/slide" Target="slides/slide37.xml"/><Relationship Id="rId85" Type="http://schemas.openxmlformats.org/officeDocument/2006/relationships/font" Target="fonts/Roboto-bold.fntdata"/><Relationship Id="rId44" Type="http://schemas.openxmlformats.org/officeDocument/2006/relationships/slide" Target="slides/slide40.xml"/><Relationship Id="rId88" Type="http://schemas.openxmlformats.org/officeDocument/2006/relationships/font" Target="fonts/Montserrat-regular.fntdata"/><Relationship Id="rId43" Type="http://schemas.openxmlformats.org/officeDocument/2006/relationships/slide" Target="slides/slide39.xml"/><Relationship Id="rId87" Type="http://schemas.openxmlformats.org/officeDocument/2006/relationships/font" Target="fonts/Roboto-boldItalic.fntdata"/><Relationship Id="rId46" Type="http://schemas.openxmlformats.org/officeDocument/2006/relationships/slide" Target="slides/slide42.xml"/><Relationship Id="rId45" Type="http://schemas.openxmlformats.org/officeDocument/2006/relationships/slide" Target="slides/slide41.xml"/><Relationship Id="rId89" Type="http://schemas.openxmlformats.org/officeDocument/2006/relationships/font" Target="fonts/Montserrat-bold.fntdata"/><Relationship Id="rId80" Type="http://schemas.openxmlformats.org/officeDocument/2006/relationships/font" Target="fonts/MontserratSemiBold-regular.fntdata"/><Relationship Id="rId82" Type="http://schemas.openxmlformats.org/officeDocument/2006/relationships/font" Target="fonts/MontserratSemiBold-italic.fntdata"/><Relationship Id="rId81" Type="http://schemas.openxmlformats.org/officeDocument/2006/relationships/font" Target="fonts/MontserratSemiBold-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slide" Target="slides/slide73.xml"/><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79" Type="http://schemas.openxmlformats.org/officeDocument/2006/relationships/slide" Target="slides/slide75.xml"/><Relationship Id="rId34" Type="http://schemas.openxmlformats.org/officeDocument/2006/relationships/slide" Target="slides/slide30.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95" Type="http://schemas.openxmlformats.org/officeDocument/2006/relationships/font" Target="fonts/MontserratMedium-boldItalic.fntdata"/><Relationship Id="rId50" Type="http://schemas.openxmlformats.org/officeDocument/2006/relationships/slide" Target="slides/slide46.xml"/><Relationship Id="rId94" Type="http://schemas.openxmlformats.org/officeDocument/2006/relationships/font" Target="fonts/MontserratMedium-italic.fntdata"/><Relationship Id="rId53" Type="http://schemas.openxmlformats.org/officeDocument/2006/relationships/slide" Target="slides/slide49.xml"/><Relationship Id="rId52" Type="http://schemas.openxmlformats.org/officeDocument/2006/relationships/slide" Target="slides/slide48.xml"/><Relationship Id="rId96" Type="http://customschemas.google.com/relationships/presentationmetadata" Target="metadata"/><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91" Type="http://schemas.openxmlformats.org/officeDocument/2006/relationships/font" Target="fonts/Montserrat-boldItalic.fntdata"/><Relationship Id="rId90" Type="http://schemas.openxmlformats.org/officeDocument/2006/relationships/font" Target="fonts/Montserrat-italic.fntdata"/><Relationship Id="rId93" Type="http://schemas.openxmlformats.org/officeDocument/2006/relationships/font" Target="fonts/MontserratMedium-bold.fntdata"/><Relationship Id="rId92" Type="http://schemas.openxmlformats.org/officeDocument/2006/relationships/font" Target="fonts/MontserratMedium-regular.fntdata"/><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fb.me/Unfriending" TargetMode="External"/><Relationship Id="rId3" Type="http://schemas.openxmlformats.org/officeDocument/2006/relationships/hyperlink" Target="http://fb.me/Blocking"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facebook.com/communitystandards" TargetMode="External"/><Relationship Id="rId3" Type="http://schemas.openxmlformats.org/officeDocument/2006/relationships/hyperlink" Target="http://fb.me/supportInbox" TargetMode="External"/><Relationship Id="rId4" Type="http://schemas.openxmlformats.org/officeDocument/2006/relationships/hyperlink" Target="http://fb.me/Reporting" TargetMode="External"/><Relationship Id="rId5" Type="http://schemas.openxmlformats.org/officeDocument/2006/relationships/hyperlink" Target="https://bit.ly/CyberSafeELearningNewLink"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pbs.org/newshour/extra/daily-videos/why-is-it-%20important-for-news-sources-to-be-trustworthy" TargetMode="External"/><Relationship Id="rId3" Type="http://schemas.openxmlformats.org/officeDocument/2006/relationships/hyperlink" Target="http://firstdraftnews.org/fake-news-complicated" TargetMode="External"/><Relationship Id="rId4" Type="http://schemas.openxmlformats.org/officeDocument/2006/relationships/hyperlink" Target="http://youtube.com/watch?v=1aTApGWVGoI" TargetMode="External"/><Relationship Id="rId5" Type="http://schemas.openxmlformats.org/officeDocument/2006/relationships/hyperlink" Target="http://reporterslab.org/the-number-of-fact-checkers-%20around-the-%20world-156-and-growing" TargetMode="External"/><Relationship Id="rId6" Type="http://schemas.openxmlformats.org/officeDocument/2006/relationships/hyperlink" Target="http://docs.google.com/document/d/1VPGGLrf2a7YMAGr-OwF0DQnA9XxAXvKB4IranXCSNHc/edit?usp=sharing" TargetMode="External"/><Relationship Id="rId7" Type="http://schemas.openxmlformats.org/officeDocument/2006/relationships/hyperlink" Target="https://www.snopes.com/" TargetMode="External"/><Relationship Id="rId8" Type="http://schemas.openxmlformats.org/officeDocument/2006/relationships/hyperlink" Target="https://www.poynter.org/ifcn/"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nnphilippines.com/regional/2020/10/25/Negros-Oriental-couple-storm-wedding.html"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ewsroom.fb.com/news/2018/05/hard-questions-false-news/" TargetMode="External"/><Relationship Id="rId3" Type="http://schemas.openxmlformats.org/officeDocument/2006/relationships/hyperlink" Target="https://newsroom.fb.com/news/2018/05/hard-questions-false-news/" TargetMode="External"/><Relationship Id="rId4" Type="http://schemas.openxmlformats.org/officeDocument/2006/relationships/hyperlink" Target="https://www.facebook.com/help/publisher/182222309230722" TargetMode="External"/><Relationship Id="rId9" Type="http://schemas.openxmlformats.org/officeDocument/2006/relationships/hyperlink" Target="https://l.facebook.com/l.php?u=https%3A%2F%2Fifcncodeofprinciples.poynter.org%2F&amp;h=AT0VZokX6sxO7WPsz6iw2Esy0puNDFGgYV--lTtIceLVrf911asbQUEeySqQC4-7KFq24UurChiLsnPyCVn2ANdlZD2WlOdAo5ed7-7fOj5FSCiPlgmjzT623rk5GcEnTgVmYRagKdTTDLTJQNeiAQ" TargetMode="External"/><Relationship Id="rId5" Type="http://schemas.openxmlformats.org/officeDocument/2006/relationships/hyperlink" Target="https://www.facebook.com/help/publisher/182222309230722" TargetMode="External"/><Relationship Id="rId6" Type="http://schemas.openxmlformats.org/officeDocument/2006/relationships/hyperlink" Target="https://l.facebook.com/l.php?u=https%3A%2F%2Fnewsroom.fb.com%2Fnews%2F2018%2F06%2Fhard-questions-fact-checking%2F&amp;h=AT08HQVk5M_mZZpDLOTKxr-u5CUYyP-JrrwQtdL88Mr9qFYn3VP2XeMhyr5rMQgIH3WDMciYiIO3sJU5A3POFc7jRRon1wFCJuYv-e-SWsdCG86V88qcKmWAP_get4GcvgD1pp1aINKmQDTcx8VDlQ" TargetMode="External"/><Relationship Id="rId7" Type="http://schemas.openxmlformats.org/officeDocument/2006/relationships/hyperlink" Target="https://l.facebook.com/l.php?u=https%3A%2F%2Fnewsroom.fb.com%2Fnews%2F2018%2F06%2Fhard-questions-fact-checking%2F&amp;h=AT08HQVk5M_mZZpDLOTKxr-u5CUYyP-JrrwQtdL88Mr9qFYn3VP2XeMhyr5rMQgIH3WDMciYiIO3sJU5A3POFc7jRRon1wFCJuYv-e-SWsdCG86V88qcKmWAP_get4GcvgD1pp1aINKmQDTcx8VDlQ" TargetMode="External"/><Relationship Id="rId8" Type="http://schemas.openxmlformats.org/officeDocument/2006/relationships/hyperlink" Target="https://l.facebook.com/l.php?u=https%3A%2F%2Fifcncodeofprinciples.poynter.org%2F&amp;h=AT0VZokX6sxO7WPsz6iw2Esy0puNDFGgYV--lTtIceLVrf911asbQUEeySqQC4-7KFq24UurChiLsnPyCVn2ANdlZD2WlOdAo5ed7-7fOj5FSCiPlgmjzT623rk5GcEnTgVmYRagKdTTDLTJQNeiAQ"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cebook.com/facebookmedia/get-started/fact-checking" TargetMode="External"/><Relationship Id="rId3" Type="http://schemas.openxmlformats.org/officeDocument/2006/relationships/hyperlink" Target="https://www.facebook.com/facebookmedia/get-started/fact-checking"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factcheck.org/" TargetMode="External"/><Relationship Id="rId3" Type="http://schemas.openxmlformats.org/officeDocument/2006/relationships/hyperlink" Target="http://youtube.com/watch?v=AkwWcHekMdo" TargetMode="External"/><Relationship Id="rId4" Type="http://schemas.openxmlformats.org/officeDocument/2006/relationships/hyperlink" Target="https://docs.google.com/document/d/1xp4-0cpVM_00ufanK2mSPGW-vyFo1ahslZOQdnMBjY4/edit?usp=sharing" TargetMode="External"/><Relationship Id="rId5" Type="http://schemas.openxmlformats.org/officeDocument/2006/relationships/hyperlink" Target="https://cnnphilippines.com/regional/2020/10/25/Negros-Oriental-couple-storm-wedding.html"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nnphilippines.com/regional/2020/10/25/Negros-Oriental-couple-storm-wedding.html"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youtube.com/watch?v=KoDCwBk90Hc" TargetMode="External"/><Relationship Id="rId3" Type="http://schemas.openxmlformats.org/officeDocument/2006/relationships/hyperlink" Target="https://cnnphilippines.com/regional/2020/10/25/Negros-Oriental-couple-storm-wedding.html" TargetMode="External"/><Relationship Id="rId4" Type="http://schemas.openxmlformats.org/officeDocument/2006/relationships/hyperlink" Target="http://firstdraftnews.org/several-news-outlets-duped-%20into-publishing-old-flight-turbulence-footage" TargetMode="External"/><Relationship Id="rId5" Type="http://schemas.openxmlformats.org/officeDocument/2006/relationships/hyperlink" Target="http://firstdraftnews.org/why-eyewitness-media-is-%20central-to-the-future-of-the-news-industry" TargetMode="External"/><Relationship Id="rId6" Type="http://schemas.openxmlformats.org/officeDocument/2006/relationships/hyperlink" Target="http://firstdraftnews.org/a-pocket-guide-on-%20verifying-details-of-a-video" TargetMode="Externa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kendallcottonbronk.com/" TargetMode="External"/><Relationship Id="rId3" Type="http://schemas.openxmlformats.org/officeDocument/2006/relationships/hyperlink" Target="http://purposechallenge.org/" TargetMode="External"/><Relationship Id="rId4" Type="http://schemas.openxmlformats.org/officeDocument/2006/relationships/hyperlink" Target="http://ggie.berkeley.edu/practice/best-possible-self" TargetMode="Externa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cd83670a7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cd83670a7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58750" rtl="0" algn="l">
              <a:spcBef>
                <a:spcPts val="0"/>
              </a:spcBef>
              <a:spcAft>
                <a:spcPts val="0"/>
              </a:spcAft>
              <a:buClr>
                <a:schemeClr val="dk1"/>
              </a:buClr>
              <a:buSzPts val="1100"/>
              <a:buFont typeface="Arial"/>
              <a:buNone/>
            </a:pPr>
            <a:r>
              <a:rPr b="1" lang="en-SG" u="sng">
                <a:solidFill>
                  <a:schemeClr val="dk1"/>
                </a:solidFill>
              </a:rPr>
              <a:t>Speaker Notes:</a:t>
            </a:r>
            <a:endParaRPr>
              <a:solidFill>
                <a:schemeClr val="dk1"/>
              </a:solidFill>
            </a:endParaRPr>
          </a:p>
          <a:p>
            <a:pPr indent="0" lvl="0" marL="158750" rtl="0" algn="l">
              <a:spcBef>
                <a:spcPts val="0"/>
              </a:spcBef>
              <a:spcAft>
                <a:spcPts val="0"/>
              </a:spcAft>
              <a:buClr>
                <a:schemeClr val="dk1"/>
              </a:buClr>
              <a:buSzPts val="1100"/>
              <a:buFont typeface="Arial"/>
              <a:buNone/>
            </a:pPr>
            <a:r>
              <a:t/>
            </a:r>
            <a:endParaRPr>
              <a:solidFill>
                <a:schemeClr val="dk1"/>
              </a:solidFill>
            </a:endParaRPr>
          </a:p>
          <a:p>
            <a:pPr indent="0" lvl="0" marL="158750" rtl="0" algn="l">
              <a:spcBef>
                <a:spcPts val="0"/>
              </a:spcBef>
              <a:spcAft>
                <a:spcPts val="0"/>
              </a:spcAft>
              <a:buClr>
                <a:schemeClr val="dk1"/>
              </a:buClr>
              <a:buSzPts val="1100"/>
              <a:buFont typeface="Arial"/>
              <a:buNone/>
            </a:pPr>
            <a:r>
              <a:rPr lang="en-SG">
                <a:solidFill>
                  <a:schemeClr val="dk1"/>
                </a:solidFill>
              </a:rPr>
              <a:t>The lessons and activities in this section help students build safe, supportive, and inclusive online communities. A critical skill in this area is being able to identify and share reputable sources. Core skills include perspective-taking, critical thinking, respect and empathy, building healthy relationships, and media literacy.</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cd83670a71_0_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gcd83670a71_0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SG" sz="1200" u="sng"/>
              <a:t>Speaker’s Notes</a:t>
            </a:r>
            <a:endParaRPr/>
          </a:p>
          <a:p>
            <a:pPr indent="0" lvl="0" marL="0" rtl="0" algn="l">
              <a:lnSpc>
                <a:spcPct val="115000"/>
              </a:lnSpc>
              <a:spcBef>
                <a:spcPts val="0"/>
              </a:spcBef>
              <a:spcAft>
                <a:spcPts val="0"/>
              </a:spcAft>
              <a:buSzPts val="1100"/>
              <a:buNone/>
            </a:pPr>
            <a:r>
              <a:t/>
            </a:r>
            <a:endParaRPr sz="1200"/>
          </a:p>
          <a:p>
            <a:pPr indent="0" lvl="0" marL="0" rtl="0" algn="l">
              <a:lnSpc>
                <a:spcPct val="115000"/>
              </a:lnSpc>
              <a:spcBef>
                <a:spcPts val="0"/>
              </a:spcBef>
              <a:spcAft>
                <a:spcPts val="0"/>
              </a:spcAft>
              <a:buSzPts val="1100"/>
              <a:buNone/>
            </a:pPr>
            <a:r>
              <a:rPr lang="en-SG" sz="1200"/>
              <a:t>We’ve talked about some boundaries to consider when you are engaging online, but it’s useful to remember that there are rules and policies set by others in the digital world too.</a:t>
            </a:r>
            <a:endParaRPr/>
          </a:p>
          <a:p>
            <a:pPr indent="0" lvl="0" marL="0" rtl="0" algn="l">
              <a:lnSpc>
                <a:spcPct val="115000"/>
              </a:lnSpc>
              <a:spcBef>
                <a:spcPts val="0"/>
              </a:spcBef>
              <a:spcAft>
                <a:spcPts val="0"/>
              </a:spcAft>
              <a:buSzPts val="1100"/>
              <a:buNone/>
            </a:pPr>
            <a:r>
              <a:t/>
            </a:r>
            <a:endParaRPr sz="1200"/>
          </a:p>
          <a:p>
            <a:pPr indent="0" lvl="0" marL="0" rtl="0" algn="l">
              <a:lnSpc>
                <a:spcPct val="115000"/>
              </a:lnSpc>
              <a:spcBef>
                <a:spcPts val="0"/>
              </a:spcBef>
              <a:spcAft>
                <a:spcPts val="0"/>
              </a:spcAft>
              <a:buSzPts val="1100"/>
              <a:buNone/>
            </a:pPr>
            <a:r>
              <a:rPr lang="en-SG" sz="1200"/>
              <a:t>You don’t set them, but you need to follow them if you want to use some services or platforms.</a:t>
            </a:r>
            <a:endParaRPr/>
          </a:p>
          <a:p>
            <a:pPr indent="0" lvl="0" marL="0" rtl="0" algn="l">
              <a:lnSpc>
                <a:spcPct val="110000"/>
              </a:lnSpc>
              <a:spcBef>
                <a:spcPts val="0"/>
              </a:spcBef>
              <a:spcAft>
                <a:spcPts val="0"/>
              </a:spcAft>
              <a:buSzPts val="1100"/>
              <a:buNone/>
            </a:pPr>
            <a:r>
              <a:t/>
            </a:r>
            <a:endParaRPr b="1" sz="1200" u="sng"/>
          </a:p>
          <a:p>
            <a:pPr indent="0" lvl="0" marL="0" rtl="0" algn="l">
              <a:lnSpc>
                <a:spcPct val="100000"/>
              </a:lnSpc>
              <a:spcBef>
                <a:spcPts val="0"/>
              </a:spcBef>
              <a:spcAft>
                <a:spcPts val="0"/>
              </a:spcAft>
              <a:buSzPts val="1100"/>
              <a:buNone/>
            </a:pPr>
            <a:r>
              <a:t/>
            </a:r>
            <a:endParaRPr b="1" sz="12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cd83670a71_0_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9" name="Google Shape;429;gcd83670a71_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i="0" lang="en-SG" u="sng">
                <a:solidFill>
                  <a:schemeClr val="dk1"/>
                </a:solidFill>
              </a:rPr>
              <a:t>Speaker Notes:</a:t>
            </a:r>
            <a:endParaRPr/>
          </a:p>
          <a:p>
            <a:pPr indent="0" lvl="0" marL="0" marR="457200" rtl="0" algn="l">
              <a:lnSpc>
                <a:spcPct val="106666"/>
              </a:lnSpc>
              <a:spcBef>
                <a:spcPts val="65"/>
              </a:spcBef>
              <a:spcAft>
                <a:spcPts val="0"/>
              </a:spcAft>
              <a:buClr>
                <a:schemeClr val="dk1"/>
              </a:buClr>
              <a:buSzPts val="1100"/>
              <a:buFont typeface="Arial"/>
              <a:buNone/>
            </a:pPr>
            <a:r>
              <a:t/>
            </a:r>
            <a:endParaRPr b="1" i="0">
              <a:solidFill>
                <a:schemeClr val="dk1"/>
              </a:solidFill>
            </a:endParaRPr>
          </a:p>
          <a:p>
            <a:pPr indent="0" lvl="0" marL="0" marR="457200" rtl="0" algn="l">
              <a:lnSpc>
                <a:spcPct val="106666"/>
              </a:lnSpc>
              <a:spcBef>
                <a:spcPts val="65"/>
              </a:spcBef>
              <a:spcAft>
                <a:spcPts val="0"/>
              </a:spcAft>
              <a:buClr>
                <a:schemeClr val="dk1"/>
              </a:buClr>
              <a:buSzPts val="1100"/>
              <a:buFont typeface="Arial"/>
              <a:buNone/>
            </a:pPr>
            <a:r>
              <a:rPr b="1" i="0" lang="en-SG">
                <a:solidFill>
                  <a:schemeClr val="dk1"/>
                </a:solidFill>
              </a:rPr>
              <a:t>LESSON OBJECTIVE</a:t>
            </a:r>
            <a:endParaRPr/>
          </a:p>
          <a:p>
            <a:pPr indent="0" lvl="0" marL="0" marR="457200" rtl="0" algn="l">
              <a:lnSpc>
                <a:spcPct val="106666"/>
              </a:lnSpc>
              <a:spcBef>
                <a:spcPts val="65"/>
              </a:spcBef>
              <a:spcAft>
                <a:spcPts val="0"/>
              </a:spcAft>
              <a:buClr>
                <a:schemeClr val="dk1"/>
              </a:buClr>
              <a:buSzPts val="1100"/>
              <a:buFont typeface="Arial"/>
              <a:buNone/>
            </a:pPr>
            <a:r>
              <a:rPr i="0" lang="en-SG">
                <a:solidFill>
                  <a:schemeClr val="dk1"/>
                </a:solidFill>
              </a:rPr>
              <a:t>Students will explore qualities that constitute healthy and kind relationships and how online behaviors play a role in both healthy and unhealthy relationships. Students will also examine the opportunities and challenges around the intersection between social media and relationships in their own peer group and learn how to promote “upstanding” among their peers.</a:t>
            </a:r>
            <a:endParaRPr/>
          </a:p>
          <a:p>
            <a:pPr indent="0" lvl="0" marL="457200" marR="457200" rtl="0" algn="l">
              <a:lnSpc>
                <a:spcPct val="106666"/>
              </a:lnSpc>
              <a:spcBef>
                <a:spcPts val="65"/>
              </a:spcBef>
              <a:spcAft>
                <a:spcPts val="0"/>
              </a:spcAft>
              <a:buClr>
                <a:schemeClr val="dk1"/>
              </a:buClr>
              <a:buSzPts val="1100"/>
              <a:buFont typeface="Arial"/>
              <a:buNone/>
            </a:pPr>
            <a:r>
              <a:t/>
            </a:r>
            <a:endParaRPr i="0">
              <a:solidFill>
                <a:schemeClr val="dk1"/>
              </a:solidFill>
            </a:endParaRPr>
          </a:p>
          <a:p>
            <a:pPr indent="0" lvl="0" marL="0" marR="457200" rtl="0" algn="l">
              <a:lnSpc>
                <a:spcPct val="106666"/>
              </a:lnSpc>
              <a:spcBef>
                <a:spcPts val="65"/>
              </a:spcBef>
              <a:spcAft>
                <a:spcPts val="0"/>
              </a:spcAft>
              <a:buSzPts val="1100"/>
              <a:buNone/>
            </a:pPr>
            <a:r>
              <a:rPr b="1" i="0" lang="en-SG">
                <a:solidFill>
                  <a:schemeClr val="dk1"/>
                </a:solidFill>
              </a:rPr>
              <a:t>ESTIMATED TIME</a:t>
            </a:r>
            <a:endParaRPr/>
          </a:p>
          <a:p>
            <a:pPr indent="0" lvl="0" marL="0" marR="457200" rtl="0" algn="l">
              <a:lnSpc>
                <a:spcPct val="106666"/>
              </a:lnSpc>
              <a:spcBef>
                <a:spcPts val="65"/>
              </a:spcBef>
              <a:spcAft>
                <a:spcPts val="0"/>
              </a:spcAft>
              <a:buSzPts val="1100"/>
              <a:buNone/>
            </a:pPr>
            <a:r>
              <a:rPr i="0" lang="en-SG">
                <a:solidFill>
                  <a:schemeClr val="dk1"/>
                </a:solidFill>
              </a:rPr>
              <a:t>2 Hours</a:t>
            </a:r>
            <a:endParaRPr/>
          </a:p>
          <a:p>
            <a:pPr indent="0" lvl="0" marL="0" marR="457200" rtl="0" algn="l">
              <a:lnSpc>
                <a:spcPct val="106666"/>
              </a:lnSpc>
              <a:spcBef>
                <a:spcPts val="65"/>
              </a:spcBef>
              <a:spcAft>
                <a:spcPts val="0"/>
              </a:spcAft>
              <a:buSzPts val="1100"/>
              <a:buNone/>
            </a:pPr>
            <a:r>
              <a:t/>
            </a:r>
            <a:endParaRPr i="0">
              <a:solidFill>
                <a:schemeClr val="dk1"/>
              </a:solidFill>
            </a:endParaRPr>
          </a:p>
          <a:p>
            <a:pPr indent="0" lvl="0" marL="0" marR="457200" rtl="0" algn="l">
              <a:lnSpc>
                <a:spcPct val="106666"/>
              </a:lnSpc>
              <a:spcBef>
                <a:spcPts val="65"/>
              </a:spcBef>
              <a:spcAft>
                <a:spcPts val="0"/>
              </a:spcAft>
              <a:buSzPts val="1100"/>
              <a:buNone/>
            </a:pPr>
            <a:r>
              <a:rPr b="1" i="0" lang="en-SG">
                <a:solidFill>
                  <a:schemeClr val="dk1"/>
                </a:solidFill>
              </a:rPr>
              <a:t>ESSENTIAL QUESTION</a:t>
            </a:r>
            <a:endParaRPr/>
          </a:p>
          <a:p>
            <a:pPr indent="-298450" lvl="0" marL="457200" rtl="0" algn="l">
              <a:lnSpc>
                <a:spcPct val="100000"/>
              </a:lnSpc>
              <a:spcBef>
                <a:spcPts val="0"/>
              </a:spcBef>
              <a:spcAft>
                <a:spcPts val="0"/>
              </a:spcAft>
              <a:buClr>
                <a:schemeClr val="dk1"/>
              </a:buClr>
              <a:buSzPts val="1100"/>
              <a:buChar char="●"/>
            </a:pPr>
            <a:r>
              <a:rPr i="0" lang="en-SG">
                <a:solidFill>
                  <a:schemeClr val="dk1"/>
                </a:solidFill>
              </a:rPr>
              <a:t>In the digital world, how do you know if a relationship is healthy?</a:t>
            </a:r>
            <a:endParaRPr/>
          </a:p>
          <a:p>
            <a:pPr indent="0" lvl="0" marL="0" rtl="0" algn="l">
              <a:lnSpc>
                <a:spcPct val="100000"/>
              </a:lnSpc>
              <a:spcBef>
                <a:spcPts val="0"/>
              </a:spcBef>
              <a:spcAft>
                <a:spcPts val="0"/>
              </a:spcAft>
              <a:buSzPts val="1100"/>
              <a:buNone/>
            </a:pPr>
            <a:r>
              <a:t/>
            </a:r>
            <a:endParaRPr i="0">
              <a:solidFill>
                <a:schemeClr val="dk1"/>
              </a:solidFill>
            </a:endParaRPr>
          </a:p>
          <a:p>
            <a:pPr indent="0" lvl="0" marL="0" rtl="0" algn="l">
              <a:lnSpc>
                <a:spcPct val="100000"/>
              </a:lnSpc>
              <a:spcBef>
                <a:spcPts val="0"/>
              </a:spcBef>
              <a:spcAft>
                <a:spcPts val="0"/>
              </a:spcAft>
              <a:buSzPts val="1100"/>
              <a:buNone/>
            </a:pPr>
            <a:r>
              <a:rPr b="1" i="0" lang="en-SG">
                <a:solidFill>
                  <a:schemeClr val="dk1"/>
                </a:solidFill>
              </a:rPr>
              <a:t>MATERIALS</a:t>
            </a:r>
            <a:endParaRPr/>
          </a:p>
          <a:p>
            <a:pPr indent="-298450" lvl="0" marL="457200" rtl="0" algn="l">
              <a:lnSpc>
                <a:spcPct val="100000"/>
              </a:lnSpc>
              <a:spcBef>
                <a:spcPts val="0"/>
              </a:spcBef>
              <a:spcAft>
                <a:spcPts val="0"/>
              </a:spcAft>
              <a:buClr>
                <a:schemeClr val="dk1"/>
              </a:buClr>
              <a:buSzPts val="1100"/>
              <a:buChar char="●"/>
            </a:pPr>
            <a:r>
              <a:rPr i="0" lang="en-SG">
                <a:solidFill>
                  <a:schemeClr val="dk1"/>
                </a:solidFill>
              </a:rPr>
              <a:t>Flipchart </a:t>
            </a:r>
            <a:endParaRPr/>
          </a:p>
          <a:p>
            <a:pPr indent="-298450" lvl="0" marL="457200" rtl="0" algn="l">
              <a:lnSpc>
                <a:spcPct val="100000"/>
              </a:lnSpc>
              <a:spcBef>
                <a:spcPts val="0"/>
              </a:spcBef>
              <a:spcAft>
                <a:spcPts val="0"/>
              </a:spcAft>
              <a:buClr>
                <a:schemeClr val="dk1"/>
              </a:buClr>
              <a:buSzPts val="1100"/>
              <a:buChar char="●"/>
            </a:pPr>
            <a:r>
              <a:rPr i="0" lang="en-SG">
                <a:solidFill>
                  <a:schemeClr val="dk1"/>
                </a:solidFill>
              </a:rPr>
              <a:t>Poster Paper for Questions </a:t>
            </a:r>
            <a:endParaRPr/>
          </a:p>
          <a:p>
            <a:pPr indent="-298450" lvl="0" marL="457200" rtl="0" algn="l">
              <a:lnSpc>
                <a:spcPct val="100000"/>
              </a:lnSpc>
              <a:spcBef>
                <a:spcPts val="0"/>
              </a:spcBef>
              <a:spcAft>
                <a:spcPts val="0"/>
              </a:spcAft>
              <a:buClr>
                <a:schemeClr val="dk1"/>
              </a:buClr>
              <a:buSzPts val="1100"/>
              <a:buChar char="●"/>
            </a:pPr>
            <a:r>
              <a:rPr i="0" lang="en-SG">
                <a:solidFill>
                  <a:schemeClr val="dk1"/>
                </a:solidFill>
              </a:rPr>
              <a:t>Sticky Notes </a:t>
            </a:r>
            <a:endParaRPr/>
          </a:p>
          <a:p>
            <a:pPr indent="-298450" lvl="0" marL="457200" rtl="0" algn="l">
              <a:lnSpc>
                <a:spcPct val="100000"/>
              </a:lnSpc>
              <a:spcBef>
                <a:spcPts val="0"/>
              </a:spcBef>
              <a:spcAft>
                <a:spcPts val="0"/>
              </a:spcAft>
              <a:buClr>
                <a:schemeClr val="dk1"/>
              </a:buClr>
              <a:buSzPts val="1100"/>
              <a:buChar char="●"/>
            </a:pPr>
            <a:r>
              <a:rPr i="0" lang="en-SG">
                <a:solidFill>
                  <a:schemeClr val="dk1"/>
                </a:solidFill>
              </a:rPr>
              <a:t>Pens </a:t>
            </a:r>
            <a:endParaRPr/>
          </a:p>
          <a:p>
            <a:pPr indent="-298450" lvl="0" marL="457200" rtl="0" algn="l">
              <a:lnSpc>
                <a:spcPct val="100000"/>
              </a:lnSpc>
              <a:spcBef>
                <a:spcPts val="0"/>
              </a:spcBef>
              <a:spcAft>
                <a:spcPts val="0"/>
              </a:spcAft>
              <a:buClr>
                <a:schemeClr val="dk1"/>
              </a:buClr>
              <a:buSzPts val="1100"/>
              <a:buChar char="●"/>
            </a:pPr>
            <a:r>
              <a:rPr i="0" lang="en-SG">
                <a:solidFill>
                  <a:schemeClr val="dk1"/>
                </a:solidFill>
              </a:rPr>
              <a:t>Spectrum Activity Post-it Notes </a:t>
            </a:r>
            <a:endParaRPr/>
          </a:p>
          <a:p>
            <a:pPr indent="-298450" lvl="0" marL="457200" rtl="0" algn="l">
              <a:lnSpc>
                <a:spcPct val="100000"/>
              </a:lnSpc>
              <a:spcBef>
                <a:spcPts val="0"/>
              </a:spcBef>
              <a:spcAft>
                <a:spcPts val="0"/>
              </a:spcAft>
              <a:buClr>
                <a:schemeClr val="dk1"/>
              </a:buClr>
              <a:buSzPts val="1100"/>
              <a:buChar char="●"/>
            </a:pPr>
            <a:r>
              <a:rPr i="0" lang="en-SG">
                <a:solidFill>
                  <a:schemeClr val="dk1"/>
                </a:solidFill>
              </a:rPr>
              <a:t>Storyboard Assignment Materials</a:t>
            </a:r>
            <a:endParaRPr/>
          </a:p>
          <a:p>
            <a:pPr indent="0" lvl="0" marL="0" rtl="0" algn="l">
              <a:lnSpc>
                <a:spcPct val="100000"/>
              </a:lnSpc>
              <a:spcBef>
                <a:spcPts val="0"/>
              </a:spcBef>
              <a:spcAft>
                <a:spcPts val="0"/>
              </a:spcAft>
              <a:buSzPts val="1100"/>
              <a:buNone/>
            </a:pPr>
            <a:r>
              <a:t/>
            </a:r>
            <a:endParaRPr i="0">
              <a:solidFill>
                <a:schemeClr val="dk1"/>
              </a:solidFill>
            </a:endParaRPr>
          </a:p>
          <a:p>
            <a:pPr indent="0" lvl="0" marL="0" rtl="0" algn="l">
              <a:lnSpc>
                <a:spcPct val="100000"/>
              </a:lnSpc>
              <a:spcBef>
                <a:spcPts val="0"/>
              </a:spcBef>
              <a:spcAft>
                <a:spcPts val="0"/>
              </a:spcAft>
              <a:buSzPts val="1100"/>
              <a:buNone/>
            </a:pPr>
            <a:r>
              <a:rPr b="1" i="0" lang="en-SG">
                <a:solidFill>
                  <a:schemeClr val="dk1"/>
                </a:solidFill>
              </a:rPr>
              <a:t>PREPARATION</a:t>
            </a:r>
            <a:endParaRPr/>
          </a:p>
          <a:p>
            <a:pPr indent="-298450" lvl="0" marL="457200" rtl="0" algn="l">
              <a:lnSpc>
                <a:spcPct val="100000"/>
              </a:lnSpc>
              <a:spcBef>
                <a:spcPts val="0"/>
              </a:spcBef>
              <a:spcAft>
                <a:spcPts val="0"/>
              </a:spcAft>
              <a:buClr>
                <a:schemeClr val="dk1"/>
              </a:buClr>
              <a:buSzPts val="1100"/>
              <a:buChar char="●"/>
            </a:pPr>
            <a:r>
              <a:rPr i="0" lang="en-SG">
                <a:solidFill>
                  <a:schemeClr val="dk1"/>
                </a:solidFill>
              </a:rPr>
              <a:t>Write up spectrum activity post-its. </a:t>
            </a:r>
            <a:endParaRPr/>
          </a:p>
          <a:p>
            <a:pPr indent="-298450" lvl="0" marL="457200" rtl="0" algn="l">
              <a:lnSpc>
                <a:spcPct val="100000"/>
              </a:lnSpc>
              <a:spcBef>
                <a:spcPts val="0"/>
              </a:spcBef>
              <a:spcAft>
                <a:spcPts val="0"/>
              </a:spcAft>
              <a:buClr>
                <a:schemeClr val="dk1"/>
              </a:buClr>
              <a:buSzPts val="1100"/>
              <a:buChar char="●"/>
            </a:pPr>
            <a:r>
              <a:rPr i="0" lang="en-SG">
                <a:solidFill>
                  <a:schemeClr val="dk1"/>
                </a:solidFill>
              </a:rPr>
              <a:t>Put up possible poster questions.</a:t>
            </a:r>
            <a:endParaRPr/>
          </a:p>
          <a:p>
            <a:pPr indent="0" lvl="0" marL="0" marR="457200" rtl="0" algn="l">
              <a:lnSpc>
                <a:spcPct val="106666"/>
              </a:lnSpc>
              <a:spcBef>
                <a:spcPts val="65"/>
              </a:spcBef>
              <a:spcAft>
                <a:spcPts val="0"/>
              </a:spcAft>
              <a:buClr>
                <a:schemeClr val="dk1"/>
              </a:buClr>
              <a:buSzPts val="1100"/>
              <a:buFont typeface="Arial"/>
              <a:buNone/>
            </a:pPr>
            <a:r>
              <a:t/>
            </a:r>
            <a:endParaRPr i="0">
              <a:solidFill>
                <a:schemeClr val="dk1"/>
              </a:solidFill>
            </a:endParaRPr>
          </a:p>
          <a:p>
            <a:pPr indent="0" lvl="0" marL="0" rtl="0" algn="l">
              <a:lnSpc>
                <a:spcPct val="100000"/>
              </a:lnSpc>
              <a:spcBef>
                <a:spcPts val="0"/>
              </a:spcBef>
              <a:spcAft>
                <a:spcPts val="0"/>
              </a:spcAft>
              <a:buSzPts val="1100"/>
              <a:buNone/>
            </a:pPr>
            <a:r>
              <a:rPr b="1" i="1" lang="en-SG">
                <a:solidFill>
                  <a:schemeClr val="dk1"/>
                </a:solidFill>
              </a:rPr>
              <a:t>OPTIONAL: </a:t>
            </a:r>
            <a:r>
              <a:rPr b="1" i="0" lang="en-SG">
                <a:solidFill>
                  <a:schemeClr val="dk1"/>
                </a:solidFill>
              </a:rPr>
              <a:t>ISTE DIGCITCOMMIT COMPETENCY</a:t>
            </a:r>
            <a:endParaRPr/>
          </a:p>
          <a:p>
            <a:pPr indent="-298450" lvl="0" marL="457200" rtl="0" algn="l">
              <a:lnSpc>
                <a:spcPct val="100000"/>
              </a:lnSpc>
              <a:spcBef>
                <a:spcPts val="0"/>
              </a:spcBef>
              <a:spcAft>
                <a:spcPts val="0"/>
              </a:spcAft>
              <a:buClr>
                <a:schemeClr val="dk1"/>
              </a:buClr>
              <a:buSzPts val="1100"/>
              <a:buChar char="●"/>
            </a:pPr>
            <a:r>
              <a:rPr i="0" lang="en-SG">
                <a:solidFill>
                  <a:schemeClr val="dk1"/>
                </a:solidFill>
              </a:rPr>
              <a:t>ENGAGED: I use technology and digital channels for civic engagement, to solve problems, and be a force for good in both physical and virtual communities.</a:t>
            </a:r>
            <a:endParaRPr/>
          </a:p>
          <a:p>
            <a:pPr indent="-298450" lvl="0" marL="457200" rtl="0" algn="l">
              <a:lnSpc>
                <a:spcPct val="100000"/>
              </a:lnSpc>
              <a:spcBef>
                <a:spcPts val="0"/>
              </a:spcBef>
              <a:spcAft>
                <a:spcPts val="0"/>
              </a:spcAft>
              <a:buClr>
                <a:schemeClr val="dk1"/>
              </a:buClr>
              <a:buSzPts val="1100"/>
              <a:buChar char="●"/>
            </a:pPr>
            <a:r>
              <a:rPr i="0" lang="en-SG">
                <a:solidFill>
                  <a:schemeClr val="dk1"/>
                </a:solidFill>
              </a:rPr>
              <a:t>ALERT: I am aware of my online actions and know how to be safe and create safe spaces for others online.</a:t>
            </a:r>
            <a:endParaRPr b="1" i="0"/>
          </a:p>
          <a:p>
            <a:pPr indent="0" lvl="0" marL="0" rtl="0" algn="l">
              <a:lnSpc>
                <a:spcPct val="100000"/>
              </a:lnSpc>
              <a:spcBef>
                <a:spcPts val="0"/>
              </a:spcBef>
              <a:spcAft>
                <a:spcPts val="0"/>
              </a:spcAft>
              <a:buClr>
                <a:schemeClr val="dk1"/>
              </a:buClr>
              <a:buSzPts val="1100"/>
              <a:buFont typeface="Arial"/>
              <a:buNone/>
            </a:pPr>
            <a:r>
              <a:t/>
            </a:r>
            <a:endParaRPr b="1"/>
          </a:p>
          <a:p>
            <a:pPr indent="0" lvl="0" marL="0" rtl="0" algn="l">
              <a:lnSpc>
                <a:spcPct val="100000"/>
              </a:lnSpc>
              <a:spcBef>
                <a:spcPts val="0"/>
              </a:spcBef>
              <a:spcAft>
                <a:spcPts val="0"/>
              </a:spcAft>
              <a:buClr>
                <a:schemeClr val="dk1"/>
              </a:buClr>
              <a:buSzPts val="1100"/>
              <a:buFont typeface="Arial"/>
              <a:buNone/>
            </a:pPr>
            <a:r>
              <a:t/>
            </a:r>
            <a:endParaRPr b="1"/>
          </a:p>
          <a:p>
            <a:pPr indent="0" lvl="0" marL="0" rtl="0" algn="l">
              <a:lnSpc>
                <a:spcPct val="100000"/>
              </a:lnSpc>
              <a:spcBef>
                <a:spcPts val="0"/>
              </a:spcBef>
              <a:spcAft>
                <a:spcPts val="0"/>
              </a:spcAft>
              <a:buClr>
                <a:schemeClr val="dk1"/>
              </a:buClr>
              <a:buSzPts val="1100"/>
              <a:buFont typeface="Arial"/>
              <a:buNone/>
            </a:pPr>
            <a:r>
              <a:t/>
            </a:r>
            <a:endParaRPr b="1"/>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cd83670a71_0_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4" name="Google Shape;434;gcd83670a71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SG" sz="1200" u="sng" cap="none" strike="noStrike">
                <a:solidFill>
                  <a:srgbClr val="000000"/>
                </a:solidFill>
                <a:latin typeface="Arial"/>
                <a:ea typeface="Arial"/>
                <a:cs typeface="Arial"/>
                <a:sym typeface="Arial"/>
              </a:rPr>
              <a:t>Speaker Notes:</a:t>
            </a:r>
            <a:endParaRPr/>
          </a:p>
          <a:p>
            <a:pPr indent="0" lvl="0" marL="0" rtl="0" algn="l">
              <a:lnSpc>
                <a:spcPct val="100000"/>
              </a:lnSpc>
              <a:spcBef>
                <a:spcPts val="0"/>
              </a:spcBef>
              <a:spcAft>
                <a:spcPts val="0"/>
              </a:spcAft>
              <a:buSzPts val="1100"/>
              <a:buNone/>
            </a:pPr>
            <a:r>
              <a:t/>
            </a:r>
            <a:endParaRPr b="1" sz="1200">
              <a:solidFill>
                <a:schemeClr val="dk1"/>
              </a:solidFill>
            </a:endParaRPr>
          </a:p>
          <a:p>
            <a:pPr indent="0" lvl="0" marL="0" rtl="0" algn="l">
              <a:lnSpc>
                <a:spcPct val="100000"/>
              </a:lnSpc>
              <a:spcBef>
                <a:spcPts val="0"/>
              </a:spcBef>
              <a:spcAft>
                <a:spcPts val="0"/>
              </a:spcAft>
              <a:buSzPts val="1100"/>
              <a:buNone/>
            </a:pPr>
            <a:r>
              <a:rPr b="1" lang="en-SG" sz="1200">
                <a:solidFill>
                  <a:schemeClr val="dk1"/>
                </a:solidFill>
              </a:rPr>
              <a:t>Relationship Vocabulary</a:t>
            </a:r>
            <a:endParaRPr/>
          </a:p>
          <a:p>
            <a:pPr indent="0" lvl="0" marL="0" rtl="0" algn="l">
              <a:lnSpc>
                <a:spcPct val="100000"/>
              </a:lnSpc>
              <a:spcBef>
                <a:spcPts val="0"/>
              </a:spcBef>
              <a:spcAft>
                <a:spcPts val="0"/>
              </a:spcAft>
              <a:buSzPts val="1100"/>
              <a:buNone/>
            </a:pPr>
            <a:r>
              <a:t/>
            </a:r>
            <a:endParaRPr sz="1100">
              <a:solidFill>
                <a:schemeClr val="dk1"/>
              </a:solidFill>
            </a:endParaRPr>
          </a:p>
          <a:p>
            <a:pPr indent="0" lvl="0" marL="0" rtl="0" algn="l">
              <a:lnSpc>
                <a:spcPct val="100000"/>
              </a:lnSpc>
              <a:spcBef>
                <a:spcPts val="0"/>
              </a:spcBef>
              <a:spcAft>
                <a:spcPts val="0"/>
              </a:spcAft>
              <a:buSzPts val="1100"/>
              <a:buNone/>
            </a:pPr>
            <a:r>
              <a:rPr b="1" lang="en-SG" sz="1100">
                <a:solidFill>
                  <a:schemeClr val="dk1"/>
                </a:solidFill>
              </a:rPr>
              <a:t>Part 1</a:t>
            </a:r>
            <a:endParaRPr/>
          </a:p>
          <a:p>
            <a:pPr indent="0" lvl="0" marL="0" rtl="0" algn="l">
              <a:lnSpc>
                <a:spcPct val="100000"/>
              </a:lnSpc>
              <a:spcBef>
                <a:spcPts val="0"/>
              </a:spcBef>
              <a:spcAft>
                <a:spcPts val="0"/>
              </a:spcAft>
              <a:buSzPts val="1100"/>
              <a:buNone/>
            </a:pPr>
            <a:r>
              <a:t/>
            </a:r>
            <a:endParaRPr b="1" sz="1100">
              <a:solidFill>
                <a:schemeClr val="dk1"/>
              </a:solidFill>
            </a:endParaRPr>
          </a:p>
          <a:p>
            <a:pPr indent="0" lvl="0" marL="0" rtl="0" algn="l">
              <a:lnSpc>
                <a:spcPct val="100000"/>
              </a:lnSpc>
              <a:spcBef>
                <a:spcPts val="0"/>
              </a:spcBef>
              <a:spcAft>
                <a:spcPts val="0"/>
              </a:spcAft>
              <a:buSzPts val="1100"/>
              <a:buNone/>
            </a:pPr>
            <a:r>
              <a:rPr b="1" lang="en-SG" sz="1100">
                <a:solidFill>
                  <a:schemeClr val="dk1"/>
                </a:solidFill>
              </a:rPr>
              <a:t>CLASS INTERACTION</a:t>
            </a:r>
            <a:endParaRPr/>
          </a:p>
          <a:p>
            <a:pPr indent="0" lvl="0" marL="0" rtl="0" algn="l">
              <a:lnSpc>
                <a:spcPct val="100000"/>
              </a:lnSpc>
              <a:spcBef>
                <a:spcPts val="0"/>
              </a:spcBef>
              <a:spcAft>
                <a:spcPts val="0"/>
              </a:spcAft>
              <a:buSzPts val="1100"/>
              <a:buNone/>
            </a:pPr>
            <a:r>
              <a:rPr lang="en-SG" sz="1100">
                <a:solidFill>
                  <a:schemeClr val="dk1"/>
                </a:solidFill>
              </a:rPr>
              <a:t>Gather students into a circle.</a:t>
            </a:r>
            <a:endParaRPr/>
          </a:p>
          <a:p>
            <a:pPr indent="0" lvl="0" marL="0" rtl="0" algn="l">
              <a:lnSpc>
                <a:spcPct val="100000"/>
              </a:lnSpc>
              <a:spcBef>
                <a:spcPts val="0"/>
              </a:spcBef>
              <a:spcAft>
                <a:spcPts val="0"/>
              </a:spcAft>
              <a:buSzPts val="1100"/>
              <a:buNone/>
            </a:pPr>
            <a:r>
              <a:t/>
            </a:r>
            <a:endParaRPr sz="1100">
              <a:solidFill>
                <a:schemeClr val="dk1"/>
              </a:solidFill>
            </a:endParaRPr>
          </a:p>
          <a:p>
            <a:pPr indent="0" lvl="0" marL="0" rtl="0" algn="l">
              <a:lnSpc>
                <a:spcPct val="100000"/>
              </a:lnSpc>
              <a:spcBef>
                <a:spcPts val="0"/>
              </a:spcBef>
              <a:spcAft>
                <a:spcPts val="0"/>
              </a:spcAft>
              <a:buSzPts val="1100"/>
              <a:buNone/>
            </a:pPr>
            <a:r>
              <a:rPr b="1" lang="en-SG" sz="1100">
                <a:solidFill>
                  <a:schemeClr val="dk1"/>
                </a:solidFill>
              </a:rPr>
              <a:t>TELL YOUR STUDENTS</a:t>
            </a:r>
            <a:endParaRPr/>
          </a:p>
          <a:p>
            <a:pPr indent="0" lvl="0" marL="0" rtl="0" algn="l">
              <a:lnSpc>
                <a:spcPct val="100000"/>
              </a:lnSpc>
              <a:spcBef>
                <a:spcPts val="0"/>
              </a:spcBef>
              <a:spcAft>
                <a:spcPts val="0"/>
              </a:spcAft>
              <a:buClr>
                <a:schemeClr val="dk1"/>
              </a:buClr>
              <a:buSzPts val="1100"/>
              <a:buFont typeface="Arial"/>
              <a:buNone/>
            </a:pPr>
            <a:r>
              <a:rPr lang="en-SG" sz="1100">
                <a:solidFill>
                  <a:schemeClr val="dk1"/>
                </a:solidFill>
              </a:rPr>
              <a:t>Today, I want to talk about how what we do online has an impact on the health of our relationships. We’ll also talk about what you can do to be an “upstander” for others and recognize when our friends need help with some of their problems in relationships.</a:t>
            </a:r>
            <a:endParaRPr b="1" sz="1100">
              <a:solidFill>
                <a:schemeClr val="dk1"/>
              </a:solidFill>
            </a:endParaRPr>
          </a:p>
          <a:p>
            <a:pPr indent="0" lvl="0" marL="0" rtl="0" algn="l">
              <a:lnSpc>
                <a:spcPct val="100000"/>
              </a:lnSpc>
              <a:spcBef>
                <a:spcPts val="0"/>
              </a:spcBef>
              <a:spcAft>
                <a:spcPts val="0"/>
              </a:spcAft>
              <a:buSzPts val="1100"/>
              <a:buNone/>
            </a:pPr>
            <a:r>
              <a:t/>
            </a:r>
            <a:endParaRPr b="1" sz="1100">
              <a:solidFill>
                <a:schemeClr val="dk1"/>
              </a:solidFill>
            </a:endParaRPr>
          </a:p>
          <a:p>
            <a:pPr indent="0" lvl="0" marL="0" rtl="0" algn="l">
              <a:lnSpc>
                <a:spcPct val="100000"/>
              </a:lnSpc>
              <a:spcBef>
                <a:spcPts val="0"/>
              </a:spcBef>
              <a:spcAft>
                <a:spcPts val="0"/>
              </a:spcAft>
              <a:buSzPts val="1100"/>
              <a:buNone/>
            </a:pPr>
            <a:r>
              <a:t/>
            </a:r>
            <a:endParaRPr b="1" sz="11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cd83670a71_0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9" name="Google Shape;439;gcd83670a71_0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SG" sz="1100" u="sng" cap="none" strike="noStrike">
                <a:solidFill>
                  <a:srgbClr val="000000"/>
                </a:solidFill>
                <a:latin typeface="Arial"/>
                <a:ea typeface="Arial"/>
                <a:cs typeface="Arial"/>
                <a:sym typeface="Arial"/>
              </a:rPr>
              <a:t>Speaker Notes:</a:t>
            </a:r>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rPr b="1" lang="en-SG">
                <a:solidFill>
                  <a:schemeClr val="dk1"/>
                </a:solidFill>
              </a:rPr>
              <a:t>ASK YOUR STUDENTS</a:t>
            </a:r>
            <a:endParaRPr/>
          </a:p>
          <a:p>
            <a:pPr indent="0" lvl="0" marL="0" rtl="0" algn="l">
              <a:lnSpc>
                <a:spcPct val="100000"/>
              </a:lnSpc>
              <a:spcBef>
                <a:spcPts val="0"/>
              </a:spcBef>
              <a:spcAft>
                <a:spcPts val="0"/>
              </a:spcAft>
              <a:buSzPts val="1100"/>
              <a:buNone/>
            </a:pPr>
            <a:r>
              <a:rPr lang="en-SG">
                <a:solidFill>
                  <a:schemeClr val="dk1"/>
                </a:solidFill>
              </a:rPr>
              <a:t>Who’s heard of the words “bystander” or “upstander”? What do these words mean to you?</a:t>
            </a:r>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CLASS INTERACTION</a:t>
            </a:r>
            <a:endParaRPr/>
          </a:p>
          <a:p>
            <a:pPr indent="0" lvl="0" marL="0" rtl="0" algn="l">
              <a:lnSpc>
                <a:spcPct val="100000"/>
              </a:lnSpc>
              <a:spcBef>
                <a:spcPts val="0"/>
              </a:spcBef>
              <a:spcAft>
                <a:spcPts val="0"/>
              </a:spcAft>
              <a:buSzPts val="1100"/>
              <a:buNone/>
            </a:pPr>
            <a:r>
              <a:rPr lang="en-SG">
                <a:solidFill>
                  <a:schemeClr val="dk1"/>
                </a:solidFill>
              </a:rPr>
              <a:t>Listen to two or three responses.</a:t>
            </a:r>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cd83670a71_0_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4" name="Google Shape;444;gcd83670a71_0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SG" sz="1100" u="sng" cap="none" strike="noStrike">
                <a:solidFill>
                  <a:srgbClr val="000000"/>
                </a:solidFill>
                <a:latin typeface="Arial"/>
                <a:ea typeface="Arial"/>
                <a:cs typeface="Arial"/>
                <a:sym typeface="Arial"/>
              </a:rPr>
              <a:t>Speaker Notes:</a:t>
            </a:r>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TELL YOUR STUDENTS</a:t>
            </a:r>
            <a:endParaRPr/>
          </a:p>
          <a:p>
            <a:pPr indent="0" lvl="0" marL="0" rtl="0" algn="l">
              <a:lnSpc>
                <a:spcPct val="100000"/>
              </a:lnSpc>
              <a:spcBef>
                <a:spcPts val="0"/>
              </a:spcBef>
              <a:spcAft>
                <a:spcPts val="0"/>
              </a:spcAft>
              <a:buSzPts val="1100"/>
              <a:buNone/>
            </a:pPr>
            <a:r>
              <a:rPr lang="en-SG">
                <a:solidFill>
                  <a:schemeClr val="dk1"/>
                </a:solidFill>
              </a:rPr>
              <a:t>As you suggested, a bystander is someone who observes some kind of act take place. For today’s exercise, we’re talking about acts related to unhealthy/unkind relationships. An upstander is someone who does something positive in response — maybe by supporting the victim, helping to stop the act or in other ways, depending on the situation.</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cd83670a71_0_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9" name="Google Shape;449;gcd83670a71_0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SG" sz="1100" u="sng" cap="none" strike="noStrike">
                <a:solidFill>
                  <a:srgbClr val="000000"/>
                </a:solidFill>
                <a:latin typeface="Arial"/>
                <a:ea typeface="Arial"/>
                <a:cs typeface="Arial"/>
                <a:sym typeface="Arial"/>
              </a:rPr>
              <a:t>Speaker Notes:</a:t>
            </a:r>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Part 2</a:t>
            </a:r>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TELL YOUR STUDENTS</a:t>
            </a:r>
            <a:endParaRPr/>
          </a:p>
          <a:p>
            <a:pPr indent="0" lvl="0" marL="0" rtl="0" algn="l">
              <a:lnSpc>
                <a:spcPct val="100000"/>
              </a:lnSpc>
              <a:spcBef>
                <a:spcPts val="0"/>
              </a:spcBef>
              <a:spcAft>
                <a:spcPts val="0"/>
              </a:spcAft>
              <a:buClr>
                <a:schemeClr val="dk1"/>
              </a:buClr>
              <a:buSzPts val="1100"/>
              <a:buFont typeface="Arial"/>
              <a:buNone/>
            </a:pPr>
            <a:r>
              <a:rPr lang="en-SG">
                <a:solidFill>
                  <a:schemeClr val="dk1"/>
                </a:solidFill>
              </a:rPr>
              <a:t>Now let’s talk about relationships. First, we should recognize that “relationships” is a pretty broad term. For our purposes, we’re going to define “relationship” to mean any connection between peers. For example, you may be connected to your peers through friends, romantic relationships, schoolmates, or as members of the same out-of-school activity (e.g., film club). Whenever we talk about healthy relationships, a tough question always comes up: “What exactly is a healthy relationship?” Everyone has different ideas about this topic and there are a lot of good answers.</a:t>
            </a:r>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SG">
                <a:solidFill>
                  <a:schemeClr val="dk1"/>
                </a:solidFill>
              </a:rPr>
              <a:t>To make sure we’re all on the same page, let’s think out loud about words that can describe healthy relationships — friendships, schoolmates, a variety of relationships! We know that sometimes things can go wrong in all kinds of relationships, so let’s talk about healthy behaviors unique to various types.</a:t>
            </a:r>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cd83670a71_0_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4" name="Google Shape;454;gcd83670a71_0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SG" sz="1100" u="sng" cap="none" strike="noStrike">
                <a:solidFill>
                  <a:srgbClr val="000000"/>
                </a:solidFill>
                <a:latin typeface="Arial"/>
                <a:ea typeface="Arial"/>
                <a:cs typeface="Arial"/>
                <a:sym typeface="Arial"/>
              </a:rPr>
              <a:t>Speaker Notes:</a:t>
            </a:r>
            <a:endParaRPr/>
          </a:p>
          <a:p>
            <a:pPr indent="0" lvl="0" marL="0" rtl="0" algn="l">
              <a:lnSpc>
                <a:spcPct val="100000"/>
              </a:lnSpc>
              <a:spcBef>
                <a:spcPts val="0"/>
              </a:spcBef>
              <a:spcAft>
                <a:spcPts val="0"/>
              </a:spcAft>
              <a:buSzPts val="1100"/>
              <a:buNone/>
            </a:pPr>
            <a:r>
              <a:t/>
            </a:r>
            <a:endParaRPr b="1" i="1" sz="1100">
              <a:solidFill>
                <a:schemeClr val="dk1"/>
              </a:solidFill>
            </a:endParaRPr>
          </a:p>
          <a:p>
            <a:pPr indent="0" lvl="0" marL="0" rtl="0" algn="l">
              <a:lnSpc>
                <a:spcPct val="100000"/>
              </a:lnSpc>
              <a:spcBef>
                <a:spcPts val="0"/>
              </a:spcBef>
              <a:spcAft>
                <a:spcPts val="0"/>
              </a:spcAft>
              <a:buSzPts val="1100"/>
              <a:buNone/>
            </a:pPr>
            <a:r>
              <a:rPr b="1" i="1" lang="en-SG" sz="1100">
                <a:solidFill>
                  <a:schemeClr val="dk1"/>
                </a:solidFill>
              </a:rPr>
              <a:t>Optional: </a:t>
            </a:r>
            <a:endParaRPr/>
          </a:p>
          <a:p>
            <a:pPr indent="0" lvl="0" marL="0" rtl="0" algn="l">
              <a:lnSpc>
                <a:spcPct val="100000"/>
              </a:lnSpc>
              <a:spcBef>
                <a:spcPts val="0"/>
              </a:spcBef>
              <a:spcAft>
                <a:spcPts val="0"/>
              </a:spcAft>
              <a:buSzPts val="1100"/>
              <a:buNone/>
            </a:pPr>
            <a:r>
              <a:t/>
            </a:r>
            <a:endParaRPr b="1" i="1" sz="1100">
              <a:solidFill>
                <a:schemeClr val="dk1"/>
              </a:solidFill>
            </a:endParaRPr>
          </a:p>
          <a:p>
            <a:pPr indent="0" lvl="0" marL="0" rtl="0" algn="l">
              <a:lnSpc>
                <a:spcPct val="100000"/>
              </a:lnSpc>
              <a:spcBef>
                <a:spcPts val="0"/>
              </a:spcBef>
              <a:spcAft>
                <a:spcPts val="0"/>
              </a:spcAft>
              <a:buSzPts val="1100"/>
              <a:buNone/>
            </a:pPr>
            <a:r>
              <a:rPr b="1" lang="en-SG" sz="1100">
                <a:solidFill>
                  <a:schemeClr val="dk1"/>
                </a:solidFill>
              </a:rPr>
              <a:t>TELL YOUR STUDENTS: </a:t>
            </a:r>
            <a:endParaRPr/>
          </a:p>
          <a:p>
            <a:pPr indent="0" lvl="0" marL="0" rtl="0" algn="l">
              <a:lnSpc>
                <a:spcPct val="100000"/>
              </a:lnSpc>
              <a:spcBef>
                <a:spcPts val="0"/>
              </a:spcBef>
              <a:spcAft>
                <a:spcPts val="0"/>
              </a:spcAft>
              <a:buSzPts val="1100"/>
              <a:buNone/>
            </a:pPr>
            <a:r>
              <a:rPr lang="en-SG" sz="1100">
                <a:solidFill>
                  <a:schemeClr val="dk1"/>
                </a:solidFill>
              </a:rPr>
              <a:t>Let’s play a small game. As we go around in a circle, let’s each say one word that describes healthy relationships. I’ll start. I think relationships can be (supportive, caring, kind, etc.).</a:t>
            </a:r>
            <a:endParaRPr/>
          </a:p>
          <a:p>
            <a:pPr indent="0" lvl="0" marL="0" rtl="0" algn="l">
              <a:lnSpc>
                <a:spcPct val="100000"/>
              </a:lnSpc>
              <a:spcBef>
                <a:spcPts val="0"/>
              </a:spcBef>
              <a:spcAft>
                <a:spcPts val="0"/>
              </a:spcAft>
              <a:buSzPts val="1100"/>
              <a:buNone/>
            </a:pPr>
            <a:r>
              <a:t/>
            </a:r>
            <a:endParaRPr sz="1100">
              <a:solidFill>
                <a:schemeClr val="dk1"/>
              </a:solidFill>
            </a:endParaRPr>
          </a:p>
          <a:p>
            <a:pPr indent="0" lvl="0" marL="0" rtl="0" algn="l">
              <a:lnSpc>
                <a:spcPct val="100000"/>
              </a:lnSpc>
              <a:spcBef>
                <a:spcPts val="0"/>
              </a:spcBef>
              <a:spcAft>
                <a:spcPts val="0"/>
              </a:spcAft>
              <a:buSzPts val="1100"/>
              <a:buNone/>
            </a:pPr>
            <a:r>
              <a:t/>
            </a:r>
            <a:endParaRPr sz="1100">
              <a:solidFill>
                <a:schemeClr val="dk1"/>
              </a:solidFill>
            </a:endParaRPr>
          </a:p>
          <a:p>
            <a:pPr indent="0" lvl="0" marL="0" rtl="0" algn="l">
              <a:lnSpc>
                <a:spcPct val="100000"/>
              </a:lnSpc>
              <a:spcBef>
                <a:spcPts val="0"/>
              </a:spcBef>
              <a:spcAft>
                <a:spcPts val="0"/>
              </a:spcAft>
              <a:buSzPts val="1100"/>
              <a:buNone/>
            </a:pPr>
            <a:r>
              <a:t/>
            </a:r>
            <a:endParaRPr sz="110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cd83670a71_0_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9" name="Google Shape;459;gcd83670a71_0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SG" sz="1050" u="sng" cap="none" strike="noStrike">
                <a:solidFill>
                  <a:srgbClr val="000000"/>
                </a:solidFill>
                <a:latin typeface="Arial"/>
                <a:ea typeface="Arial"/>
                <a:cs typeface="Arial"/>
                <a:sym typeface="Arial"/>
              </a:rPr>
              <a:t>Speaker Notes:</a:t>
            </a:r>
            <a:endParaRPr/>
          </a:p>
          <a:p>
            <a:pPr indent="0" lvl="0" marL="0" rtl="0" algn="l">
              <a:lnSpc>
                <a:spcPct val="100000"/>
              </a:lnSpc>
              <a:spcBef>
                <a:spcPts val="0"/>
              </a:spcBef>
              <a:spcAft>
                <a:spcPts val="0"/>
              </a:spcAft>
              <a:buClr>
                <a:schemeClr val="dk1"/>
              </a:buClr>
              <a:buSzPts val="1100"/>
              <a:buFont typeface="Arial"/>
              <a:buNone/>
            </a:pPr>
            <a:r>
              <a:t/>
            </a:r>
            <a:endParaRPr b="1" sz="1050"/>
          </a:p>
          <a:p>
            <a:pPr indent="0" lvl="0" marL="0" rtl="0" algn="l">
              <a:lnSpc>
                <a:spcPct val="100000"/>
              </a:lnSpc>
              <a:spcBef>
                <a:spcPts val="0"/>
              </a:spcBef>
              <a:spcAft>
                <a:spcPts val="0"/>
              </a:spcAft>
              <a:buClr>
                <a:schemeClr val="dk1"/>
              </a:buClr>
              <a:buSzPts val="1100"/>
              <a:buFont typeface="Arial"/>
              <a:buNone/>
            </a:pPr>
            <a:r>
              <a:rPr b="1" lang="en-SG" sz="1050"/>
              <a:t>ASK YOUR STUDENTS</a:t>
            </a:r>
            <a:endParaRPr/>
          </a:p>
          <a:p>
            <a:pPr indent="-295275" lvl="0" marL="457200" rtl="0" algn="l">
              <a:lnSpc>
                <a:spcPct val="100000"/>
              </a:lnSpc>
              <a:spcBef>
                <a:spcPts val="0"/>
              </a:spcBef>
              <a:spcAft>
                <a:spcPts val="0"/>
              </a:spcAft>
              <a:buSzPts val="1050"/>
              <a:buFont typeface="Roboto"/>
              <a:buChar char="●"/>
            </a:pPr>
            <a:r>
              <a:rPr lang="en-SG" sz="1050"/>
              <a:t>What do you do to support someone you're in a healthy relationship with?</a:t>
            </a:r>
            <a:endParaRPr sz="1000">
              <a:solidFill>
                <a:srgbClr val="FF9900"/>
              </a:solidFill>
              <a:latin typeface="Roboto"/>
              <a:ea typeface="Roboto"/>
              <a:cs typeface="Roboto"/>
              <a:sym typeface="Roboto"/>
            </a:endParaRPr>
          </a:p>
          <a:p>
            <a:pPr indent="0" lvl="0" marL="0" rtl="0" algn="l">
              <a:lnSpc>
                <a:spcPct val="100000"/>
              </a:lnSpc>
              <a:spcBef>
                <a:spcPts val="0"/>
              </a:spcBef>
              <a:spcAft>
                <a:spcPts val="0"/>
              </a:spcAft>
              <a:buSzPts val="1100"/>
              <a:buNone/>
            </a:pPr>
            <a:r>
              <a:t/>
            </a:r>
            <a:endParaRPr sz="1000">
              <a:solidFill>
                <a:srgbClr val="3C404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i="1" lang="en-SG" sz="1050">
                <a:solidFill>
                  <a:schemeClr val="dk1"/>
                </a:solidFill>
              </a:rPr>
              <a:t>OPTIONAL CLASS INTERACTION</a:t>
            </a:r>
            <a:endParaRPr/>
          </a:p>
          <a:p>
            <a:pPr indent="0" lvl="0" marL="0" rtl="0" algn="l">
              <a:lnSpc>
                <a:spcPct val="100000"/>
              </a:lnSpc>
              <a:spcBef>
                <a:spcPts val="0"/>
              </a:spcBef>
              <a:spcAft>
                <a:spcPts val="0"/>
              </a:spcAft>
              <a:buClr>
                <a:schemeClr val="dk1"/>
              </a:buClr>
              <a:buSzPts val="1100"/>
              <a:buFont typeface="Arial"/>
              <a:buNone/>
            </a:pPr>
            <a:r>
              <a:rPr lang="en-SG" sz="1050">
                <a:solidFill>
                  <a:schemeClr val="dk1"/>
                </a:solidFill>
              </a:rPr>
              <a:t>Write down what students say on the flipchart.</a:t>
            </a:r>
            <a:endParaRPr/>
          </a:p>
          <a:p>
            <a:pPr indent="0" lvl="0" marL="0" rtl="0" algn="l">
              <a:lnSpc>
                <a:spcPct val="100000"/>
              </a:lnSpc>
              <a:spcBef>
                <a:spcPts val="0"/>
              </a:spcBef>
              <a:spcAft>
                <a:spcPts val="0"/>
              </a:spcAft>
              <a:buClr>
                <a:schemeClr val="dk1"/>
              </a:buClr>
              <a:buSzPts val="1100"/>
              <a:buFont typeface="Arial"/>
              <a:buNone/>
            </a:pPr>
            <a:r>
              <a:t/>
            </a:r>
            <a:endParaRPr sz="105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sz="1050">
                <a:solidFill>
                  <a:schemeClr val="dk1"/>
                </a:solidFill>
              </a:rPr>
              <a:t>TELL YOUR STUDENTS</a:t>
            </a:r>
            <a:endParaRPr/>
          </a:p>
          <a:p>
            <a:pPr indent="0" lvl="0" marL="0" rtl="0" algn="l">
              <a:lnSpc>
                <a:spcPct val="100000"/>
              </a:lnSpc>
              <a:spcBef>
                <a:spcPts val="0"/>
              </a:spcBef>
              <a:spcAft>
                <a:spcPts val="0"/>
              </a:spcAft>
              <a:buSzPts val="1100"/>
              <a:buNone/>
            </a:pPr>
            <a:r>
              <a:rPr lang="en-SG" sz="1050">
                <a:solidFill>
                  <a:schemeClr val="dk1"/>
                </a:solidFill>
              </a:rPr>
              <a:t>Great! Thanks for contributing! Let’s take a look at these words.</a:t>
            </a:r>
            <a:endParaRPr/>
          </a:p>
          <a:p>
            <a:pPr indent="0" lvl="0" marL="0" rtl="0" algn="l">
              <a:lnSpc>
                <a:spcPct val="100000"/>
              </a:lnSpc>
              <a:spcBef>
                <a:spcPts val="0"/>
              </a:spcBef>
              <a:spcAft>
                <a:spcPts val="0"/>
              </a:spcAft>
              <a:buSzPts val="1100"/>
              <a:buNone/>
            </a:pPr>
            <a:r>
              <a:t/>
            </a:r>
            <a:endParaRPr sz="1050">
              <a:solidFill>
                <a:schemeClr val="dk1"/>
              </a:solidFill>
            </a:endParaRPr>
          </a:p>
          <a:p>
            <a:pPr indent="0" lvl="0" marL="0" rtl="0" algn="l">
              <a:lnSpc>
                <a:spcPct val="100000"/>
              </a:lnSpc>
              <a:spcBef>
                <a:spcPts val="0"/>
              </a:spcBef>
              <a:spcAft>
                <a:spcPts val="0"/>
              </a:spcAft>
              <a:buSzPts val="1100"/>
              <a:buNone/>
            </a:pPr>
            <a:r>
              <a:rPr b="1" lang="en-SG" sz="1050">
                <a:solidFill>
                  <a:schemeClr val="dk1"/>
                </a:solidFill>
              </a:rPr>
              <a:t>ASK YOUR STUDENTS</a:t>
            </a:r>
            <a:endParaRPr/>
          </a:p>
          <a:p>
            <a:pPr indent="-298450" lvl="0" marL="457200" rtl="0" algn="l">
              <a:lnSpc>
                <a:spcPct val="100000"/>
              </a:lnSpc>
              <a:spcBef>
                <a:spcPts val="0"/>
              </a:spcBef>
              <a:spcAft>
                <a:spcPts val="0"/>
              </a:spcAft>
              <a:buClr>
                <a:schemeClr val="dk1"/>
              </a:buClr>
              <a:buSzPts val="1100"/>
              <a:buChar char="●"/>
            </a:pPr>
            <a:r>
              <a:rPr lang="en-SG" sz="1050">
                <a:solidFill>
                  <a:schemeClr val="dk1"/>
                </a:solidFill>
              </a:rPr>
              <a:t>Do we agree with them?</a:t>
            </a:r>
            <a:endParaRPr/>
          </a:p>
          <a:p>
            <a:pPr indent="-298450" lvl="0" marL="457200" rtl="0" algn="l">
              <a:lnSpc>
                <a:spcPct val="100000"/>
              </a:lnSpc>
              <a:spcBef>
                <a:spcPts val="0"/>
              </a:spcBef>
              <a:spcAft>
                <a:spcPts val="0"/>
              </a:spcAft>
              <a:buClr>
                <a:schemeClr val="dk1"/>
              </a:buClr>
              <a:buSzPts val="1100"/>
              <a:buChar char="●"/>
            </a:pPr>
            <a:r>
              <a:rPr lang="en-SG" sz="1050">
                <a:solidFill>
                  <a:schemeClr val="dk1"/>
                </a:solidFill>
              </a:rPr>
              <a:t>Do you have anything extra to add?</a:t>
            </a:r>
            <a:endParaRPr/>
          </a:p>
          <a:p>
            <a:pPr indent="-298450" lvl="0" marL="457200" rtl="0" algn="l">
              <a:lnSpc>
                <a:spcPct val="100000"/>
              </a:lnSpc>
              <a:spcBef>
                <a:spcPts val="0"/>
              </a:spcBef>
              <a:spcAft>
                <a:spcPts val="0"/>
              </a:spcAft>
              <a:buClr>
                <a:schemeClr val="dk1"/>
              </a:buClr>
              <a:buSzPts val="1100"/>
              <a:buChar char="●"/>
            </a:pPr>
            <a:r>
              <a:rPr lang="en-SG" sz="1050">
                <a:solidFill>
                  <a:schemeClr val="dk1"/>
                </a:solidFill>
              </a:rPr>
              <a:t>Based on these words, can someone come up with a one-sentence definition of a healthy relationship?</a:t>
            </a:r>
            <a:endParaRPr/>
          </a:p>
          <a:p>
            <a:pPr indent="0" lvl="0" marL="0" rtl="0" algn="l">
              <a:lnSpc>
                <a:spcPct val="100000"/>
              </a:lnSpc>
              <a:spcBef>
                <a:spcPts val="0"/>
              </a:spcBef>
              <a:spcAft>
                <a:spcPts val="0"/>
              </a:spcAft>
              <a:buSzPts val="1100"/>
              <a:buNone/>
            </a:pPr>
            <a:r>
              <a:t/>
            </a:r>
            <a:endParaRPr sz="1050">
              <a:solidFill>
                <a:schemeClr val="dk1"/>
              </a:solidFill>
            </a:endParaRPr>
          </a:p>
          <a:p>
            <a:pPr indent="0" lvl="0" marL="0" rtl="0" algn="l">
              <a:lnSpc>
                <a:spcPct val="100000"/>
              </a:lnSpc>
              <a:spcBef>
                <a:spcPts val="0"/>
              </a:spcBef>
              <a:spcAft>
                <a:spcPts val="0"/>
              </a:spcAft>
              <a:buSzPts val="1100"/>
              <a:buNone/>
            </a:pPr>
            <a:r>
              <a:rPr b="1" lang="en-SG" sz="1050">
                <a:solidFill>
                  <a:schemeClr val="dk1"/>
                </a:solidFill>
              </a:rPr>
              <a:t>GOAL</a:t>
            </a:r>
            <a:endParaRPr/>
          </a:p>
          <a:p>
            <a:pPr indent="0" lvl="0" marL="0" rtl="0" algn="l">
              <a:lnSpc>
                <a:spcPct val="100000"/>
              </a:lnSpc>
              <a:spcBef>
                <a:spcPts val="0"/>
              </a:spcBef>
              <a:spcAft>
                <a:spcPts val="0"/>
              </a:spcAft>
              <a:buClr>
                <a:schemeClr val="dk1"/>
              </a:buClr>
              <a:buSzPts val="1100"/>
              <a:buFont typeface="Arial"/>
              <a:buNone/>
            </a:pPr>
            <a:r>
              <a:rPr lang="en-SG" sz="1050">
                <a:solidFill>
                  <a:schemeClr val="dk1"/>
                </a:solidFill>
              </a:rPr>
              <a:t>Guide the group in developing a shared definition of a healthy relationship.</a:t>
            </a:r>
            <a:endParaRPr sz="1000">
              <a:solidFill>
                <a:srgbClr val="3C404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sz="1050">
              <a:solidFill>
                <a:srgbClr val="3C4043"/>
              </a:solidFill>
              <a:latin typeface="Roboto"/>
              <a:ea typeface="Roboto"/>
              <a:cs typeface="Roboto"/>
              <a:sym typeface="Robo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cd83670a71_0_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4" name="Google Shape;464;gcd83670a71_0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SG" sz="1100" u="sng" cap="none" strike="noStrike">
                <a:solidFill>
                  <a:srgbClr val="000000"/>
                </a:solidFill>
                <a:latin typeface="Arial"/>
                <a:ea typeface="Arial"/>
                <a:cs typeface="Arial"/>
                <a:sym typeface="Arial"/>
              </a:rPr>
              <a:t>Speaker Notes:</a:t>
            </a:r>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Gallery Walk</a:t>
            </a:r>
            <a:endParaRPr/>
          </a:p>
          <a:p>
            <a:pPr indent="0" lvl="0" marL="0" rtl="0" algn="l">
              <a:lnSpc>
                <a:spcPct val="100000"/>
              </a:lnSpc>
              <a:spcBef>
                <a:spcPts val="0"/>
              </a:spcBef>
              <a:spcAft>
                <a:spcPts val="0"/>
              </a:spcAft>
              <a:buClr>
                <a:schemeClr val="dk1"/>
              </a:buClr>
              <a:buSzPts val="1100"/>
              <a:buFont typeface="Arial"/>
              <a:buNone/>
            </a:pPr>
            <a:r>
              <a:t/>
            </a:r>
            <a:endParaRPr b="1" i="0" sz="1100" u="none" cap="none" strike="noStrike">
              <a:solidFill>
                <a:schemeClr val="dk1"/>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1" i="0" lang="en-SG" sz="1100" u="none" cap="none" strike="noStrike">
                <a:solidFill>
                  <a:srgbClr val="000000"/>
                </a:solidFill>
                <a:latin typeface="Arial"/>
                <a:ea typeface="Arial"/>
                <a:cs typeface="Arial"/>
                <a:sym typeface="Arial"/>
              </a:rPr>
              <a:t>CLASS INTERACTION</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0" i="0" lang="en-SG" sz="1100" u="none" cap="none" strike="noStrike">
                <a:solidFill>
                  <a:srgbClr val="000000"/>
                </a:solidFill>
                <a:latin typeface="Arial"/>
                <a:ea typeface="Arial"/>
                <a:cs typeface="Arial"/>
                <a:sym typeface="Arial"/>
              </a:rPr>
              <a:t>Divide students into pairs.</a:t>
            </a:r>
            <a:endParaRPr/>
          </a:p>
          <a:p>
            <a:pPr indent="0" lvl="0" marL="0" rtl="0" algn="l">
              <a:lnSpc>
                <a:spcPct val="100000"/>
              </a:lnSpc>
              <a:spcBef>
                <a:spcPts val="0"/>
              </a:spcBef>
              <a:spcAft>
                <a:spcPts val="0"/>
              </a:spcAft>
              <a:buClr>
                <a:schemeClr val="dk1"/>
              </a:buClr>
              <a:buSzPts val="1100"/>
              <a:buFont typeface="Arial"/>
              <a:buNone/>
            </a:pPr>
            <a:br>
              <a:rPr b="0" lang="en-SG"/>
            </a:br>
            <a:r>
              <a:rPr b="1" i="0" lang="en-SG" sz="1100" u="none" cap="none" strike="noStrike">
                <a:solidFill>
                  <a:srgbClr val="000000"/>
                </a:solidFill>
                <a:latin typeface="Arial"/>
                <a:ea typeface="Arial"/>
                <a:cs typeface="Arial"/>
                <a:sym typeface="Arial"/>
              </a:rPr>
              <a:t>TELL YOUR STUDENTS</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0" i="0" lang="en-SG" sz="1100" u="none" cap="none" strike="noStrike">
                <a:solidFill>
                  <a:srgbClr val="000000"/>
                </a:solidFill>
                <a:latin typeface="Arial"/>
                <a:ea typeface="Arial"/>
                <a:cs typeface="Arial"/>
                <a:sym typeface="Arial"/>
              </a:rPr>
              <a:t>Now that we have a pretty good list of the things we think about when we talk about “healthy relationships,” it’s time to switch our focus a bit and take a look at our own experiences with relationships on the internet.</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CLASS INTERACTION</a:t>
            </a:r>
            <a:endParaRPr/>
          </a:p>
          <a:p>
            <a:pPr indent="0" lvl="0" marL="0" rtl="0" algn="l">
              <a:lnSpc>
                <a:spcPct val="100000"/>
              </a:lnSpc>
              <a:spcBef>
                <a:spcPts val="0"/>
              </a:spcBef>
              <a:spcAft>
                <a:spcPts val="0"/>
              </a:spcAft>
              <a:buClr>
                <a:schemeClr val="dk1"/>
              </a:buClr>
              <a:buSzPts val="1100"/>
              <a:buFont typeface="Arial"/>
              <a:buNone/>
            </a:pPr>
            <a:r>
              <a:rPr lang="en-SG">
                <a:solidFill>
                  <a:schemeClr val="dk1"/>
                </a:solidFill>
              </a:rPr>
              <a:t>Write one question from the possible list below on a poster and affix posters around the room.</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i="1" lang="en-SG">
                <a:solidFill>
                  <a:schemeClr val="dk1"/>
                </a:solidFill>
              </a:rPr>
              <a:t>Possible Poster Questions: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Who do you interact with through technology?</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What platforms, services, or websites do you use to interact with people?</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How have the internet and mobile technologies (like tablets or mobile phones) given you opportunities for creating or maintaining healthy relationships?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How can you keep in touch with people thanks to mobile devices and computers?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What challenges do the internet and mobile technologies pose in creating/maintaining healthy relationships?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highlight>
                  <a:srgbClr val="D9D2E9"/>
                </a:highlight>
              </a:rPr>
              <a:t>What kinds of friendship drama have you seen or experienced because of things that were posted online?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TELL YOUR STUDENTS</a:t>
            </a:r>
            <a:endParaRPr/>
          </a:p>
          <a:p>
            <a:pPr indent="0" lvl="0" marL="0" rtl="0" algn="l">
              <a:lnSpc>
                <a:spcPct val="100000"/>
              </a:lnSpc>
              <a:spcBef>
                <a:spcPts val="0"/>
              </a:spcBef>
              <a:spcAft>
                <a:spcPts val="0"/>
              </a:spcAft>
              <a:buSzPts val="1100"/>
              <a:buNone/>
            </a:pPr>
            <a:r>
              <a:rPr lang="en-SG">
                <a:solidFill>
                  <a:schemeClr val="dk1"/>
                </a:solidFill>
              </a:rPr>
              <a:t>I’m going to give each pair some sticky notes and a pen. On the posters around the room are different questions. When I give you your materials, you can move around to the posters. Write your answers down on the sticky notes and put them on the posters. If you have more than one answer to a question, write down each answer on a separate sticky and put them onto the posters. You’ll have eight minutes. In order to get to all the posters, spend 1-2 minutes per poster. Have fun!</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CLASS INTERACTION</a:t>
            </a:r>
            <a:endParaRPr/>
          </a:p>
          <a:p>
            <a:pPr indent="0" lvl="0" marL="0" rtl="0" algn="l">
              <a:lnSpc>
                <a:spcPct val="100000"/>
              </a:lnSpc>
              <a:spcBef>
                <a:spcPts val="0"/>
              </a:spcBef>
              <a:spcAft>
                <a:spcPts val="0"/>
              </a:spcAft>
              <a:buSzPts val="1100"/>
              <a:buNone/>
            </a:pPr>
            <a:r>
              <a:rPr lang="en-SG">
                <a:solidFill>
                  <a:schemeClr val="dk1"/>
                </a:solidFill>
              </a:rPr>
              <a:t>Collect posters at the end of the activity and gather the group together again.</a:t>
            </a:r>
            <a:endParaRPr b="1">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ASK YOUR STUDENTS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What are common answers to each of these questions?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Are there any things that you think are missing?</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Are there trends that you notice?</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How has technology changed your relationships with your friends? </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Has technology made things easier or more difficult? Why?</a:t>
            </a:r>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cd83670a71_0_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9" name="Google Shape;469;gcd83670a71_0_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SG" sz="1100" u="sng" cap="none" strike="noStrike">
                <a:solidFill>
                  <a:srgbClr val="000000"/>
                </a:solidFill>
                <a:latin typeface="Arial"/>
                <a:ea typeface="Arial"/>
                <a:cs typeface="Arial"/>
                <a:sym typeface="Arial"/>
              </a:rPr>
              <a:t>Speaker Notes: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Scenario Discussion</a:t>
            </a:r>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TELL YOUR STUDENTS</a:t>
            </a:r>
            <a:endParaRPr/>
          </a:p>
          <a:p>
            <a:pPr indent="0" lvl="0" marL="0" rtl="0" algn="l">
              <a:lnSpc>
                <a:spcPct val="100000"/>
              </a:lnSpc>
              <a:spcBef>
                <a:spcPts val="0"/>
              </a:spcBef>
              <a:spcAft>
                <a:spcPts val="0"/>
              </a:spcAft>
              <a:buClr>
                <a:schemeClr val="dk1"/>
              </a:buClr>
              <a:buSzPts val="1100"/>
              <a:buFont typeface="Arial"/>
              <a:buNone/>
            </a:pPr>
            <a:r>
              <a:rPr lang="en-SG">
                <a:solidFill>
                  <a:schemeClr val="dk1"/>
                </a:solidFill>
              </a:rPr>
              <a:t>Now we’re going to discuss a scenario connected to technology and relationships called “over-messaging.” Does anyone know what “over-messaging” is?</a:t>
            </a:r>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CLASS INTERACTION</a:t>
            </a:r>
            <a:endParaRPr/>
          </a:p>
          <a:p>
            <a:pPr indent="0" lvl="0" marL="0" rtl="0" algn="l">
              <a:lnSpc>
                <a:spcPct val="100000"/>
              </a:lnSpc>
              <a:spcBef>
                <a:spcPts val="0"/>
              </a:spcBef>
              <a:spcAft>
                <a:spcPts val="0"/>
              </a:spcAft>
              <a:buClr>
                <a:schemeClr val="dk1"/>
              </a:buClr>
              <a:buSzPts val="1100"/>
              <a:buFont typeface="Arial"/>
              <a:buNone/>
            </a:pPr>
            <a:r>
              <a:rPr lang="en-SG">
                <a:solidFill>
                  <a:schemeClr val="dk1"/>
                </a:solidFill>
              </a:rPr>
              <a:t>Listen to two or three responses.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cd83670a71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cd83670a71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58750" rtl="0" algn="l">
              <a:spcBef>
                <a:spcPts val="0"/>
              </a:spcBef>
              <a:spcAft>
                <a:spcPts val="0"/>
              </a:spcAft>
              <a:buClr>
                <a:schemeClr val="dk1"/>
              </a:buClr>
              <a:buSzPts val="1100"/>
              <a:buFont typeface="Arial"/>
              <a:buNone/>
            </a:pPr>
            <a:r>
              <a:rPr b="1" lang="en-SG" u="sng">
                <a:solidFill>
                  <a:schemeClr val="dk1"/>
                </a:solidFill>
              </a:rPr>
              <a:t>Speaker Notes:</a:t>
            </a:r>
            <a:endParaRPr>
              <a:solidFill>
                <a:schemeClr val="dk1"/>
              </a:solidFill>
            </a:endParaRPr>
          </a:p>
          <a:p>
            <a:pPr indent="0" lvl="0" marL="158750" rtl="0" algn="l">
              <a:spcBef>
                <a:spcPts val="0"/>
              </a:spcBef>
              <a:spcAft>
                <a:spcPts val="0"/>
              </a:spcAft>
              <a:buClr>
                <a:schemeClr val="dk1"/>
              </a:buClr>
              <a:buSzPts val="1100"/>
              <a:buFont typeface="Arial"/>
              <a:buNone/>
            </a:pPr>
            <a:r>
              <a:t/>
            </a:r>
            <a:endParaRPr>
              <a:solidFill>
                <a:schemeClr val="dk1"/>
              </a:solidFill>
            </a:endParaRPr>
          </a:p>
          <a:p>
            <a:pPr indent="0" lvl="0" marL="158750" rtl="0" algn="l">
              <a:spcBef>
                <a:spcPts val="0"/>
              </a:spcBef>
              <a:spcAft>
                <a:spcPts val="0"/>
              </a:spcAft>
              <a:buClr>
                <a:schemeClr val="dk1"/>
              </a:buClr>
              <a:buSzPts val="1100"/>
              <a:buFont typeface="Arial"/>
              <a:buNone/>
            </a:pPr>
            <a:r>
              <a:rPr b="1" lang="en-SG">
                <a:solidFill>
                  <a:schemeClr val="dk1"/>
                </a:solidFill>
              </a:rPr>
              <a:t>LESSON OBJECTIVE </a:t>
            </a:r>
            <a:endParaRPr>
              <a:solidFill>
                <a:schemeClr val="dk1"/>
              </a:solidFill>
            </a:endParaRPr>
          </a:p>
          <a:p>
            <a:pPr indent="0" lvl="0" marL="158750" rtl="0" algn="l">
              <a:spcBef>
                <a:spcPts val="0"/>
              </a:spcBef>
              <a:spcAft>
                <a:spcPts val="0"/>
              </a:spcAft>
              <a:buClr>
                <a:schemeClr val="dk1"/>
              </a:buClr>
              <a:buSzPts val="1100"/>
              <a:buFont typeface="Arial"/>
              <a:buNone/>
            </a:pPr>
            <a:r>
              <a:rPr lang="en-SG">
                <a:solidFill>
                  <a:schemeClr val="dk1"/>
                </a:solidFill>
              </a:rPr>
              <a:t>Students will better understand others’ perspectives and feelings in the context of individuals sharing personal information online. </a:t>
            </a:r>
            <a:endParaRPr>
              <a:solidFill>
                <a:schemeClr val="dk1"/>
              </a:solidFill>
            </a:endParaRPr>
          </a:p>
          <a:p>
            <a:pPr indent="0" lvl="0" marL="158750" rtl="0" algn="l">
              <a:spcBef>
                <a:spcPts val="0"/>
              </a:spcBef>
              <a:spcAft>
                <a:spcPts val="0"/>
              </a:spcAft>
              <a:buClr>
                <a:schemeClr val="dk1"/>
              </a:buClr>
              <a:buSzPts val="1100"/>
              <a:buFont typeface="Arial"/>
              <a:buNone/>
            </a:pPr>
            <a:r>
              <a:rPr lang="en-SG">
                <a:solidFill>
                  <a:schemeClr val="dk1"/>
                </a:solidFill>
              </a:rPr>
              <a:t> </a:t>
            </a:r>
            <a:endParaRPr>
              <a:solidFill>
                <a:schemeClr val="dk1"/>
              </a:solidFill>
            </a:endParaRPr>
          </a:p>
          <a:p>
            <a:pPr indent="0" lvl="0" marL="158750" rtl="0" algn="l">
              <a:spcBef>
                <a:spcPts val="0"/>
              </a:spcBef>
              <a:spcAft>
                <a:spcPts val="0"/>
              </a:spcAft>
              <a:buClr>
                <a:schemeClr val="dk1"/>
              </a:buClr>
              <a:buSzPts val="1100"/>
              <a:buFont typeface="Arial"/>
              <a:buNone/>
            </a:pPr>
            <a:r>
              <a:rPr b="1" lang="en-SG">
                <a:solidFill>
                  <a:schemeClr val="dk1"/>
                </a:solidFill>
              </a:rPr>
              <a:t>ESTIMATED TIME</a:t>
            </a:r>
            <a:endParaRPr>
              <a:solidFill>
                <a:schemeClr val="dk1"/>
              </a:solidFill>
            </a:endParaRPr>
          </a:p>
          <a:p>
            <a:pPr indent="0" lvl="0" marL="158750" rtl="0" algn="l">
              <a:spcBef>
                <a:spcPts val="0"/>
              </a:spcBef>
              <a:spcAft>
                <a:spcPts val="0"/>
              </a:spcAft>
              <a:buClr>
                <a:schemeClr val="dk1"/>
              </a:buClr>
              <a:buSzPts val="1100"/>
              <a:buFont typeface="Arial"/>
              <a:buNone/>
            </a:pPr>
            <a:r>
              <a:rPr lang="en-SG">
                <a:solidFill>
                  <a:schemeClr val="dk1"/>
                </a:solidFill>
              </a:rPr>
              <a:t>55 Minutes</a:t>
            </a:r>
            <a:endParaRPr>
              <a:solidFill>
                <a:schemeClr val="dk1"/>
              </a:solidFill>
            </a:endParaRPr>
          </a:p>
          <a:p>
            <a:pPr indent="0" lvl="0" marL="158750" rtl="0" algn="l">
              <a:spcBef>
                <a:spcPts val="0"/>
              </a:spcBef>
              <a:spcAft>
                <a:spcPts val="0"/>
              </a:spcAft>
              <a:buClr>
                <a:schemeClr val="dk1"/>
              </a:buClr>
              <a:buSzPts val="1100"/>
              <a:buFont typeface="Arial"/>
              <a:buNone/>
            </a:pPr>
            <a:r>
              <a:t/>
            </a:r>
            <a:endParaRPr b="1">
              <a:solidFill>
                <a:schemeClr val="dk1"/>
              </a:solidFill>
            </a:endParaRPr>
          </a:p>
          <a:p>
            <a:pPr indent="0" lvl="0" marL="158750" rtl="0" algn="l">
              <a:spcBef>
                <a:spcPts val="0"/>
              </a:spcBef>
              <a:spcAft>
                <a:spcPts val="0"/>
              </a:spcAft>
              <a:buClr>
                <a:schemeClr val="dk1"/>
              </a:buClr>
              <a:buSzPts val="1100"/>
              <a:buFont typeface="Arial"/>
              <a:buNone/>
            </a:pPr>
            <a:r>
              <a:rPr b="1" lang="en-SG">
                <a:solidFill>
                  <a:schemeClr val="dk1"/>
                </a:solidFill>
              </a:rPr>
              <a:t>ESSENTIAL QUESTIONS </a:t>
            </a:r>
            <a:endParaRPr>
              <a:solidFill>
                <a:schemeClr val="dk1"/>
              </a:solidFill>
            </a:endParaRPr>
          </a:p>
          <a:p>
            <a:pPr indent="-298450" lvl="0" marL="457200" rtl="0" algn="l">
              <a:spcBef>
                <a:spcPts val="0"/>
              </a:spcBef>
              <a:spcAft>
                <a:spcPts val="0"/>
              </a:spcAft>
              <a:buClr>
                <a:schemeClr val="dk1"/>
              </a:buClr>
              <a:buSzPts val="1100"/>
              <a:buChar char="●"/>
            </a:pPr>
            <a:r>
              <a:rPr lang="en-SG">
                <a:solidFill>
                  <a:schemeClr val="dk1"/>
                </a:solidFill>
              </a:rPr>
              <a:t>What does it mean for someone to cross your personal boundaries online? </a:t>
            </a:r>
            <a:endParaRPr>
              <a:solidFill>
                <a:schemeClr val="dk1"/>
              </a:solidFill>
            </a:endParaRPr>
          </a:p>
          <a:p>
            <a:pPr indent="0" lvl="0" marL="158750" rtl="0" algn="l">
              <a:spcBef>
                <a:spcPts val="0"/>
              </a:spcBef>
              <a:spcAft>
                <a:spcPts val="0"/>
              </a:spcAft>
              <a:buClr>
                <a:schemeClr val="dk1"/>
              </a:buClr>
              <a:buSzPts val="1100"/>
              <a:buFont typeface="Arial"/>
              <a:buNone/>
            </a:pPr>
            <a:r>
              <a:t/>
            </a:r>
            <a:endParaRPr>
              <a:solidFill>
                <a:schemeClr val="dk1"/>
              </a:solidFill>
            </a:endParaRPr>
          </a:p>
          <a:p>
            <a:pPr indent="0" lvl="0" marL="158750" rtl="0" algn="l">
              <a:spcBef>
                <a:spcPts val="0"/>
              </a:spcBef>
              <a:spcAft>
                <a:spcPts val="0"/>
              </a:spcAft>
              <a:buClr>
                <a:schemeClr val="dk1"/>
              </a:buClr>
              <a:buSzPts val="1100"/>
              <a:buFont typeface="Arial"/>
              <a:buNone/>
            </a:pPr>
            <a:r>
              <a:rPr b="1" lang="en-SG">
                <a:solidFill>
                  <a:schemeClr val="dk1"/>
                </a:solidFill>
              </a:rPr>
              <a:t>MATERIALS </a:t>
            </a:r>
            <a:endParaRPr>
              <a:solidFill>
                <a:schemeClr val="dk1"/>
              </a:solidFill>
            </a:endParaRPr>
          </a:p>
          <a:p>
            <a:pPr indent="-298450" lvl="0" marL="457200" rtl="0" algn="l">
              <a:spcBef>
                <a:spcPts val="0"/>
              </a:spcBef>
              <a:spcAft>
                <a:spcPts val="0"/>
              </a:spcAft>
              <a:buClr>
                <a:schemeClr val="dk1"/>
              </a:buClr>
              <a:buSzPts val="1100"/>
              <a:buChar char="●"/>
            </a:pPr>
            <a:r>
              <a:rPr lang="en-SG">
                <a:solidFill>
                  <a:schemeClr val="dk1"/>
                </a:solidFill>
              </a:rPr>
              <a:t>“Understanding and Sharing the Feelings of Others” Handouts </a:t>
            </a:r>
            <a:endParaRPr>
              <a:solidFill>
                <a:schemeClr val="dk1"/>
              </a:solidFill>
            </a:endParaRPr>
          </a:p>
          <a:p>
            <a:pPr indent="-298450" lvl="0" marL="457200" rtl="0" algn="l">
              <a:spcBef>
                <a:spcPts val="0"/>
              </a:spcBef>
              <a:spcAft>
                <a:spcPts val="0"/>
              </a:spcAft>
              <a:buClr>
                <a:schemeClr val="dk1"/>
              </a:buClr>
              <a:buSzPts val="1100"/>
              <a:buChar char="●"/>
            </a:pPr>
            <a:r>
              <a:rPr lang="en-SG">
                <a:solidFill>
                  <a:schemeClr val="dk1"/>
                </a:solidFill>
              </a:rPr>
              <a:t>“Understanding and Sharing the Feelings of Others” Handout” - Educator’s Copies</a:t>
            </a:r>
            <a:endParaRPr>
              <a:solidFill>
                <a:schemeClr val="dk1"/>
              </a:solidFill>
            </a:endParaRPr>
          </a:p>
          <a:p>
            <a:pPr indent="0" lvl="0" marL="158750" rtl="0" algn="l">
              <a:spcBef>
                <a:spcPts val="0"/>
              </a:spcBef>
              <a:spcAft>
                <a:spcPts val="0"/>
              </a:spcAft>
              <a:buClr>
                <a:schemeClr val="dk1"/>
              </a:buClr>
              <a:buSzPts val="1100"/>
              <a:buFont typeface="Arial"/>
              <a:buNone/>
            </a:pPr>
            <a:r>
              <a:t/>
            </a:r>
            <a:endParaRPr>
              <a:solidFill>
                <a:schemeClr val="dk1"/>
              </a:solidFill>
            </a:endParaRPr>
          </a:p>
          <a:p>
            <a:pPr indent="0" lvl="0" marL="158750" rtl="0" algn="l">
              <a:spcBef>
                <a:spcPts val="0"/>
              </a:spcBef>
              <a:spcAft>
                <a:spcPts val="0"/>
              </a:spcAft>
              <a:buClr>
                <a:schemeClr val="dk1"/>
              </a:buClr>
              <a:buSzPts val="1100"/>
              <a:buFont typeface="Arial"/>
              <a:buNone/>
            </a:pPr>
            <a:r>
              <a:rPr b="1" lang="en-SG">
                <a:solidFill>
                  <a:schemeClr val="dk1"/>
                </a:solidFill>
              </a:rPr>
              <a:t>PREPARATION</a:t>
            </a:r>
            <a:endParaRPr>
              <a:solidFill>
                <a:schemeClr val="dk1"/>
              </a:solidFill>
            </a:endParaRPr>
          </a:p>
          <a:p>
            <a:pPr indent="-298450" lvl="0" marL="457200" rtl="0" algn="l">
              <a:spcBef>
                <a:spcPts val="0"/>
              </a:spcBef>
              <a:spcAft>
                <a:spcPts val="0"/>
              </a:spcAft>
              <a:buClr>
                <a:schemeClr val="dk1"/>
              </a:buClr>
              <a:buSzPts val="1100"/>
              <a:buChar char="●"/>
            </a:pPr>
            <a:r>
              <a:rPr lang="en-SG">
                <a:solidFill>
                  <a:schemeClr val="dk1"/>
                </a:solidFill>
              </a:rPr>
              <a:t>Print one handout per student.</a:t>
            </a:r>
            <a:endParaRPr>
              <a:solidFill>
                <a:schemeClr val="dk1"/>
              </a:solidFill>
            </a:endParaRPr>
          </a:p>
          <a:p>
            <a:pPr indent="0" lvl="0" marL="15875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i="1" lang="en-SG">
                <a:solidFill>
                  <a:srgbClr val="67788A"/>
                </a:solidFill>
              </a:rPr>
              <a:t>OPTIONAL: </a:t>
            </a:r>
            <a:r>
              <a:rPr b="1" lang="en-SG">
                <a:solidFill>
                  <a:srgbClr val="67788A"/>
                </a:solidFill>
              </a:rPr>
              <a:t>ISTE DIGCITCOMMIT COMPETENCY</a:t>
            </a:r>
            <a:endParaRPr b="1" u="sng">
              <a:solidFill>
                <a:srgbClr val="67788A"/>
              </a:solidFill>
            </a:endParaRPr>
          </a:p>
          <a:p>
            <a:pPr indent="-298450" lvl="0" marL="457200" rtl="0" algn="l">
              <a:spcBef>
                <a:spcPts val="0"/>
              </a:spcBef>
              <a:spcAft>
                <a:spcPts val="0"/>
              </a:spcAft>
              <a:buClr>
                <a:schemeClr val="dk1"/>
              </a:buClr>
              <a:buSzPts val="1100"/>
              <a:buChar char="●"/>
            </a:pPr>
            <a:r>
              <a:rPr lang="en-SG">
                <a:solidFill>
                  <a:schemeClr val="dk1"/>
                </a:solidFill>
              </a:rPr>
              <a:t>ENGAGED: I use technology and digital channels for civic engagement, to solve problems, and be a force for good in both physical and virtual communities. </a:t>
            </a:r>
            <a:endParaRPr>
              <a:solidFill>
                <a:schemeClr val="dk1"/>
              </a:solidFill>
            </a:endParaRPr>
          </a:p>
          <a:p>
            <a:pPr indent="-298450" lvl="0" marL="457200" rtl="0" algn="l">
              <a:spcBef>
                <a:spcPts val="0"/>
              </a:spcBef>
              <a:spcAft>
                <a:spcPts val="0"/>
              </a:spcAft>
              <a:buClr>
                <a:schemeClr val="dk1"/>
              </a:buClr>
              <a:buSzPts val="1100"/>
              <a:buChar char="●"/>
            </a:pPr>
            <a:r>
              <a:rPr lang="en-SG">
                <a:solidFill>
                  <a:schemeClr val="dk1"/>
                </a:solidFill>
              </a:rPr>
              <a:t>INCLUSIVE: I am open to hearing and respectfully recognizing multiple viewpoints and I engage with others online with respect and empathy.</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cd83670a71_0_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4" name="Google Shape;474;gcd83670a71_0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SG" sz="1100" u="sng" cap="none" strike="noStrike">
                <a:solidFill>
                  <a:srgbClr val="000000"/>
                </a:solidFill>
                <a:latin typeface="Arial"/>
                <a:ea typeface="Arial"/>
                <a:cs typeface="Arial"/>
                <a:sym typeface="Arial"/>
              </a:rPr>
              <a:t>Speaker Notes:</a:t>
            </a:r>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TELL YOUR STUDENTS</a:t>
            </a:r>
            <a:endParaRPr/>
          </a:p>
          <a:p>
            <a:pPr indent="0" lvl="0" marL="0" rtl="0" algn="l">
              <a:lnSpc>
                <a:spcPct val="100000"/>
              </a:lnSpc>
              <a:spcBef>
                <a:spcPts val="0"/>
              </a:spcBef>
              <a:spcAft>
                <a:spcPts val="0"/>
              </a:spcAft>
              <a:buSzPts val="1100"/>
              <a:buNone/>
            </a:pPr>
            <a:r>
              <a:rPr lang="en-SG">
                <a:solidFill>
                  <a:schemeClr val="dk1"/>
                </a:solidFill>
              </a:rPr>
              <a:t>Over-messaging is when someone sends so many messages to another person that the other person becomes overwhelmed.</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ASK YOUR STUDENTS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Has anyone ever experienced over-messaging?</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If you were the person receiving the messages, what would you do? Why?</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If one of your friends approached you and said that he or she was facing this situation, what advice would you give? Would you take action? What different types of actions could you take?</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Follow-up: </a:t>
            </a:r>
            <a:r>
              <a:rPr lang="en-SG">
                <a:solidFill>
                  <a:schemeClr val="dk1"/>
                </a:solidFill>
              </a:rPr>
              <a:t>Taking these actions to help your friends is also called “upstanding.”</a:t>
            </a:r>
            <a:endParaRPr/>
          </a:p>
          <a:p>
            <a:pPr indent="0" lvl="0" marL="0" rtl="0" algn="l">
              <a:lnSpc>
                <a:spcPct val="100000"/>
              </a:lnSpc>
              <a:spcBef>
                <a:spcPts val="0"/>
              </a:spcBef>
              <a:spcAft>
                <a:spcPts val="0"/>
              </a:spcAft>
              <a:buClr>
                <a:schemeClr val="dk1"/>
              </a:buClr>
              <a:buSzPts val="1100"/>
              <a:buFont typeface="Arial"/>
              <a:buNone/>
            </a:pPr>
            <a:r>
              <a:t/>
            </a:r>
            <a:endParaRPr b="1" i="0" sz="1100" u="none" cap="none" strike="noStrike">
              <a:solidFill>
                <a:schemeClr val="dk1"/>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1" i="0" lang="en-SG" sz="1100" u="none" cap="none" strike="noStrike">
                <a:solidFill>
                  <a:srgbClr val="000000"/>
                </a:solidFill>
                <a:latin typeface="Arial"/>
                <a:ea typeface="Arial"/>
                <a:cs typeface="Arial"/>
                <a:sym typeface="Arial"/>
              </a:rPr>
              <a:t>ASK YOUR STUDENTS</a:t>
            </a:r>
            <a:endParaRPr b="0"/>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What might stop someone from standing up for a friend?</a:t>
            </a:r>
            <a:endParaRPr/>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Let’s pretend that one of your friends asks a friend to stop messaging so much. What happens if the friend starts coming to the person’s house all the time, constantly asking to see him or her? The problem seems to be getting worse, which can be termed “escalation.” What advice would you give to your friend if the problem escalates?</a:t>
            </a:r>
            <a:endParaRPr/>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If the problem does escalate, can you still respond as an upstander in the same way as before? What actions could you now take to be an upstander?</a:t>
            </a:r>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cd83670a71_0_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9" name="Google Shape;479;gcd83670a71_0_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SG" sz="1100" u="sng" cap="none" strike="noStrike">
                <a:solidFill>
                  <a:srgbClr val="000000"/>
                </a:solidFill>
                <a:latin typeface="Arial"/>
                <a:ea typeface="Arial"/>
                <a:cs typeface="Arial"/>
                <a:sym typeface="Arial"/>
              </a:rPr>
              <a:t>Speaker Notes:</a:t>
            </a:r>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TELL YOUR STUDENTS</a:t>
            </a:r>
            <a:endParaRPr/>
          </a:p>
          <a:p>
            <a:pPr indent="0" lvl="0" marL="0" rtl="0" algn="l">
              <a:lnSpc>
                <a:spcPct val="100000"/>
              </a:lnSpc>
              <a:spcBef>
                <a:spcPts val="0"/>
              </a:spcBef>
              <a:spcAft>
                <a:spcPts val="0"/>
              </a:spcAft>
              <a:buSzPts val="1100"/>
              <a:buNone/>
            </a:pPr>
            <a:r>
              <a:rPr lang="en-SG">
                <a:solidFill>
                  <a:schemeClr val="dk1"/>
                </a:solidFill>
              </a:rPr>
              <a:t>“Over-messaging” is only one example of a situation where technology can get in the way of a healthy relationship.</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ASK YOUR STUDENTS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What are other examples?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What are some solutions to these problems?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What has our discussion so far told us about the role of technology in relationships?</a:t>
            </a:r>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cd83670a71_0_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4" name="Google Shape;484;gcd83670a71_0_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SG" sz="1100" u="sng" cap="none" strike="noStrike">
                <a:solidFill>
                  <a:srgbClr val="000000"/>
                </a:solidFill>
                <a:latin typeface="Arial"/>
                <a:ea typeface="Arial"/>
                <a:cs typeface="Arial"/>
                <a:sym typeface="Arial"/>
              </a:rPr>
              <a:t>Speaker Notes:</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CLASS INTERACTION</a:t>
            </a:r>
            <a:endParaRPr/>
          </a:p>
          <a:p>
            <a:pPr indent="0" lvl="0" marL="0" rtl="0" algn="l">
              <a:lnSpc>
                <a:spcPct val="100000"/>
              </a:lnSpc>
              <a:spcBef>
                <a:spcPts val="0"/>
              </a:spcBef>
              <a:spcAft>
                <a:spcPts val="0"/>
              </a:spcAft>
              <a:buSzPts val="1100"/>
              <a:buNone/>
            </a:pPr>
            <a:r>
              <a:rPr lang="en-SG">
                <a:solidFill>
                  <a:schemeClr val="dk1"/>
                </a:solidFill>
              </a:rPr>
              <a:t>Guide a discussion about the positive and negative impacts of technology on relationships.</a:t>
            </a:r>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cd83670a71_0_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9" name="Google Shape;489;gcd83670a71_0_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SG" sz="1100" u="sng" cap="none" strike="noStrike">
                <a:solidFill>
                  <a:srgbClr val="000000"/>
                </a:solidFill>
                <a:latin typeface="Arial"/>
                <a:ea typeface="Arial"/>
                <a:cs typeface="Arial"/>
                <a:sym typeface="Arial"/>
              </a:rPr>
              <a:t>Speaker Notes: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b="1" lang="en-SG"/>
              <a:t>Spectrum Activity</a:t>
            </a:r>
            <a:endParaRPr/>
          </a:p>
          <a:p>
            <a:pPr indent="0" lvl="0" marL="0" rtl="0" algn="l">
              <a:lnSpc>
                <a:spcPct val="100000"/>
              </a:lnSpc>
              <a:spcBef>
                <a:spcPts val="0"/>
              </a:spcBef>
              <a:spcAft>
                <a:spcPts val="0"/>
              </a:spcAft>
              <a:buClr>
                <a:schemeClr val="dk1"/>
              </a:buClr>
              <a:buSzPts val="1100"/>
              <a:buFont typeface="Arial"/>
              <a:buNone/>
            </a:pPr>
            <a:r>
              <a:t/>
            </a:r>
            <a:endParaRPr b="1"/>
          </a:p>
          <a:p>
            <a:pPr indent="0" lvl="0" marL="0" rtl="0" algn="l">
              <a:lnSpc>
                <a:spcPct val="100000"/>
              </a:lnSpc>
              <a:spcBef>
                <a:spcPts val="0"/>
              </a:spcBef>
              <a:spcAft>
                <a:spcPts val="0"/>
              </a:spcAft>
              <a:buClr>
                <a:schemeClr val="dk1"/>
              </a:buClr>
              <a:buSzPts val="1100"/>
              <a:buFont typeface="Arial"/>
              <a:buNone/>
            </a:pPr>
            <a:r>
              <a:rPr b="1" lang="en-SG"/>
              <a:t>TELL YOUR STUDENTS</a:t>
            </a:r>
            <a:endParaRPr/>
          </a:p>
          <a:p>
            <a:pPr indent="0" lvl="0" marL="0" rtl="0" algn="l">
              <a:lnSpc>
                <a:spcPct val="100000"/>
              </a:lnSpc>
              <a:spcBef>
                <a:spcPts val="0"/>
              </a:spcBef>
              <a:spcAft>
                <a:spcPts val="0"/>
              </a:spcAft>
              <a:buClr>
                <a:schemeClr val="dk1"/>
              </a:buClr>
              <a:buSzPts val="1100"/>
              <a:buFont typeface="Arial"/>
              <a:buNone/>
            </a:pPr>
            <a:r>
              <a:rPr b="0" i="0" lang="en-SG" sz="1100" u="none" cap="none" strike="noStrike">
                <a:solidFill>
                  <a:srgbClr val="000000"/>
                </a:solidFill>
                <a:latin typeface="Arial"/>
                <a:ea typeface="Arial"/>
                <a:cs typeface="Arial"/>
                <a:sym typeface="Arial"/>
              </a:rPr>
              <a:t>Let’s take a look at specific behaviors in healthy and unhealthy relationships and where they fall on a spectrum from healthy to unhealthy. I am going to hand each of you one sticky note. On the sticky note is an activity that happens in relationships, like “messaging your partner 24/7” or “exchanging social media passwords.” Once I give you a sticky note, I’d like you to stand up and move to the front of the room. On one side of the room is the healthiest relationship behavior (labeled “1”) and on the other side is the unhealthiest relationship behavior (labeled “10”).</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cd83670a71_0_1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4" name="Google Shape;494;gcd83670a71_0_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SG" sz="1100" u="sng" cap="none" strike="noStrike">
                <a:solidFill>
                  <a:srgbClr val="000000"/>
                </a:solidFill>
                <a:latin typeface="Arial"/>
                <a:ea typeface="Arial"/>
                <a:cs typeface="Arial"/>
                <a:sym typeface="Arial"/>
              </a:rPr>
              <a:t>Speaker Notes:</a:t>
            </a:r>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TELL YOUR STUDENTS</a:t>
            </a:r>
            <a:endParaRPr/>
          </a:p>
          <a:p>
            <a:pPr indent="0" lvl="0" marL="0" rtl="0" algn="l">
              <a:lnSpc>
                <a:spcPct val="100000"/>
              </a:lnSpc>
              <a:spcBef>
                <a:spcPts val="0"/>
              </a:spcBef>
              <a:spcAft>
                <a:spcPts val="0"/>
              </a:spcAft>
              <a:buSzPts val="1100"/>
              <a:buNone/>
            </a:pPr>
            <a:r>
              <a:rPr lang="en-SG">
                <a:solidFill>
                  <a:schemeClr val="dk1"/>
                </a:solidFill>
              </a:rPr>
              <a:t>When you come up, think about how healthy or unhealthy the behavior on the card is and stand in a line of how you would rank the behavior from 1 to 10. For example, if you believe that “messaging your partner 24/7” is less healthy than “liking and re-sharing everything your friends post,” then stand closer to the “10” or unhealthy side.</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CLASS INTERACTION</a:t>
            </a:r>
            <a:endParaRPr/>
          </a:p>
          <a:p>
            <a:pPr indent="0" lvl="0" marL="0" rtl="0" algn="l">
              <a:lnSpc>
                <a:spcPct val="100000"/>
              </a:lnSpc>
              <a:spcBef>
                <a:spcPts val="0"/>
              </a:spcBef>
              <a:spcAft>
                <a:spcPts val="0"/>
              </a:spcAft>
              <a:buSzPts val="1100"/>
              <a:buNone/>
            </a:pPr>
            <a:r>
              <a:rPr i="1" lang="en-SG">
                <a:solidFill>
                  <a:schemeClr val="dk1"/>
                </a:solidFill>
              </a:rPr>
              <a:t>Suggested card topics: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Messaging your partner 24/7</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Exchanging social media passwords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Reading your friend’s text messages without their permission</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Talking to strangers/people you don’t know well online</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Posting rude comments on someone’s social media post</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Messaging “good night” or “good morning” (maybe every day) to someone you care about</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Talking about an argument you had with a friend publicly on a social media platform</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Liking and re-sharing everything your friends post</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Posting content on social media using your friend’s account (in their name)</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Tagging your friends in photos from a party</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Spreading gossip about your schoolmate on social media</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Posting excerpts from a private conversation without asking permission</a:t>
            </a:r>
            <a:endParaRPr/>
          </a:p>
          <a:p>
            <a:pPr indent="-228600" lvl="0" marL="457200" rtl="0" algn="l">
              <a:lnSpc>
                <a:spcPct val="100000"/>
              </a:lnSpc>
              <a:spcBef>
                <a:spcPts val="0"/>
              </a:spcBef>
              <a:spcAft>
                <a:spcPts val="0"/>
              </a:spcAft>
              <a:buClr>
                <a:schemeClr val="dk1"/>
              </a:buClr>
              <a:buSzPts val="1100"/>
              <a:buNone/>
            </a:pPr>
            <a:r>
              <a:t/>
            </a:r>
            <a:endParaRPr>
              <a:solidFill>
                <a:schemeClr val="dk1"/>
              </a:solidFill>
            </a:endParaRPr>
          </a:p>
          <a:p>
            <a:pPr indent="0" lvl="0" marL="0" rtl="0" algn="l">
              <a:lnSpc>
                <a:spcPct val="100000"/>
              </a:lnSpc>
              <a:spcBef>
                <a:spcPts val="0"/>
              </a:spcBef>
              <a:spcAft>
                <a:spcPts val="0"/>
              </a:spcAft>
              <a:buSzPts val="1100"/>
              <a:buNone/>
            </a:pPr>
            <a:r>
              <a:rPr lang="en-SG">
                <a:solidFill>
                  <a:schemeClr val="dk1"/>
                </a:solidFill>
              </a:rPr>
              <a:t>As students come up and organize themselves, ask them about why they are standing where they are and encourage students to move around if they feel the need. Once students have arranged themselves into a spectrum, ask them to place the sticky notes on the wall in the front of the room and take a step back so that they can see the spectrum in its entirety.</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CLASS INTERACTION</a:t>
            </a:r>
            <a:endParaRPr/>
          </a:p>
          <a:p>
            <a:pPr indent="0" lvl="0" marL="0" rtl="0" algn="l">
              <a:lnSpc>
                <a:spcPct val="100000"/>
              </a:lnSpc>
              <a:spcBef>
                <a:spcPts val="0"/>
              </a:spcBef>
              <a:spcAft>
                <a:spcPts val="0"/>
              </a:spcAft>
              <a:buSzPts val="1100"/>
              <a:buNone/>
            </a:pPr>
            <a:r>
              <a:rPr lang="en-SG">
                <a:solidFill>
                  <a:schemeClr val="dk1"/>
                </a:solidFill>
              </a:rPr>
              <a:t>If they choose to do so, students can answer the first two questions below through a discussion, versus writing them down on sticky notes and placing them on the wall in the front of the room.</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ASK YOUR STUDENTS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Are there any other unhealthy behaviors you can think of? Are there any other healthy behaviors you can think of?</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Is there only one correct order for this spectrum? Why/why not? Do you all agree?</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We put these specific behaviors on a spectrum from healthy to unhealthy. But, might there be situations when a healthy behavior turns unhealthy? Or vice versa? When might that happen?</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If X is an unhealthy behavior (choose a specific behavior that students affixed closer to the ”‘unhealthy” side of the spectrum), what would you do to resolve it?</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How would you talk to someone if you were not okay with what they were doing?</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cd83670a71_0_1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9" name="Google Shape;499;gcd83670a71_0_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SG" sz="1100" u="sng" cap="none" strike="noStrike">
                <a:solidFill>
                  <a:srgbClr val="000000"/>
                </a:solidFill>
                <a:latin typeface="Arial"/>
                <a:ea typeface="Arial"/>
                <a:cs typeface="Arial"/>
                <a:sym typeface="Arial"/>
              </a:rPr>
              <a:t>Speaker Notes:</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SG">
                <a:solidFill>
                  <a:schemeClr val="dk1"/>
                </a:solidFill>
              </a:rPr>
              <a:t>When you come up, think about how healthy or unhealthy the behavior on the card is and stand in a line of how you would rank the behavior from 1 to 10. For example, if you believe that “messaging your partner 24/7” is less healthy than “liking and re-sharing everything your friends post,” then stand closer to the “10” or unhealthy side.</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CLASS INTERACTION</a:t>
            </a:r>
            <a:endParaRPr/>
          </a:p>
          <a:p>
            <a:pPr indent="0" lvl="0" marL="0" rtl="0" algn="l">
              <a:lnSpc>
                <a:spcPct val="100000"/>
              </a:lnSpc>
              <a:spcBef>
                <a:spcPts val="0"/>
              </a:spcBef>
              <a:spcAft>
                <a:spcPts val="0"/>
              </a:spcAft>
              <a:buSzPts val="1100"/>
              <a:buNone/>
            </a:pPr>
            <a:r>
              <a:rPr i="1" lang="en-SG">
                <a:solidFill>
                  <a:schemeClr val="dk1"/>
                </a:solidFill>
              </a:rPr>
              <a:t>Suggested card topics: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Messaging your partner 24/7</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Exchanging social media passwords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Reading your friend’s text messages without their permission</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Talking to strangers/people you don’t know well online</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Posting rude comments on someone’s social media post</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Messaging “good night” or “good morning” (maybe every day) to someone you care about</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Talking about an argument you had with a friend publicly on a social media platform</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Liking and re-sharing everything your friends post</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Posting content on social media using your friend’s account (in their name)</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Tagging your friends in photos from a party</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Spreading gossip about your schoolmate on social media</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Posting excerpts from a private conversation without asking permission</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SG">
                <a:solidFill>
                  <a:schemeClr val="dk1"/>
                </a:solidFill>
              </a:rPr>
              <a:t>As students come up and organize themselves, ask them about why they are standing where they are and encourage students to move around if they feel the need. Once students have arranged themselves into a spectrum, ask them to place the sticky notes on the wall in the front of the room and take a step back so that they can see the spectrum in its entirety.</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CLASS INTERACTION</a:t>
            </a:r>
            <a:endParaRPr/>
          </a:p>
          <a:p>
            <a:pPr indent="0" lvl="0" marL="0" rtl="0" algn="l">
              <a:lnSpc>
                <a:spcPct val="100000"/>
              </a:lnSpc>
              <a:spcBef>
                <a:spcPts val="0"/>
              </a:spcBef>
              <a:spcAft>
                <a:spcPts val="0"/>
              </a:spcAft>
              <a:buSzPts val="1100"/>
              <a:buNone/>
            </a:pPr>
            <a:r>
              <a:rPr lang="en-SG">
                <a:solidFill>
                  <a:schemeClr val="dk1"/>
                </a:solidFill>
              </a:rPr>
              <a:t>If they choose to do so, students can answer the first two questions below through a discussion, versus writing them down on sticky notes and placing them on the wall in the front of the room.</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ASK YOUR STUDENTS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Are there any other unhealthy behaviors you can think of? Are there any other healthy behaviors you can think of?</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Is there only one correct order for this spectrum? Why/why not? Do you all agree?</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We put these specific behaviors on a spectrum from healthy to unhealthy. But, might there be situations when a healthy behavior turns unhealthy? Or vice versa? When might that happen?</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If X is an unhealthy behavior (choose a specific behavior that students affixed closer to the ”‘unhealthy” side of the spectrum), what would you do to resolve it?</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How would you talk to someone if you were not okay with what they were doing?</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cd83670a71_0_1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cd83670a71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67788A"/>
              </a:buClr>
              <a:buSzPts val="1100"/>
              <a:buFont typeface="Arial"/>
              <a:buNone/>
            </a:pPr>
            <a:r>
              <a:rPr b="1" lang="en-SG" u="sng">
                <a:solidFill>
                  <a:schemeClr val="dk1"/>
                </a:solidFill>
              </a:rPr>
              <a:t>Speaker Notes:</a:t>
            </a:r>
            <a:endParaRPr>
              <a:solidFill>
                <a:schemeClr val="dk1"/>
              </a:solidFill>
            </a:endParaRPr>
          </a:p>
          <a:p>
            <a:pPr indent="0" lvl="0" marL="0" rtl="0" algn="l">
              <a:spcBef>
                <a:spcPts val="0"/>
              </a:spcBef>
              <a:spcAft>
                <a:spcPts val="0"/>
              </a:spcAft>
              <a:buClr>
                <a:srgbClr val="67788A"/>
              </a:buClr>
              <a:buSzPts val="1100"/>
              <a:buFont typeface="Arial"/>
              <a:buNone/>
            </a:pPr>
            <a:r>
              <a:t/>
            </a:r>
            <a:endParaRPr>
              <a:solidFill>
                <a:srgbClr val="67788A"/>
              </a:solidFill>
            </a:endParaRPr>
          </a:p>
          <a:p>
            <a:pPr indent="0" lvl="0" marL="0" rtl="0" algn="l">
              <a:spcBef>
                <a:spcPts val="0"/>
              </a:spcBef>
              <a:spcAft>
                <a:spcPts val="0"/>
              </a:spcAft>
              <a:buClr>
                <a:srgbClr val="67788A"/>
              </a:buClr>
              <a:buSzPts val="1100"/>
              <a:buFont typeface="Arial"/>
              <a:buNone/>
            </a:pPr>
            <a:r>
              <a:rPr b="1" lang="en-SG">
                <a:solidFill>
                  <a:schemeClr val="dk1"/>
                </a:solidFill>
              </a:rPr>
              <a:t>ASSIGNMENT</a:t>
            </a:r>
            <a:endParaRPr>
              <a:solidFill>
                <a:schemeClr val="dk1"/>
              </a:solidFill>
            </a:endParaRPr>
          </a:p>
          <a:p>
            <a:pPr indent="0" lvl="0" marL="0" rtl="0" algn="l">
              <a:spcBef>
                <a:spcPts val="0"/>
              </a:spcBef>
              <a:spcAft>
                <a:spcPts val="0"/>
              </a:spcAft>
              <a:buClr>
                <a:srgbClr val="67788A"/>
              </a:buClr>
              <a:buSzPts val="1100"/>
              <a:buFont typeface="Arial"/>
              <a:buNone/>
            </a:pPr>
            <a:r>
              <a:t/>
            </a:r>
            <a:endParaRPr b="1">
              <a:solidFill>
                <a:schemeClr val="dk1"/>
              </a:solidFill>
            </a:endParaRPr>
          </a:p>
          <a:p>
            <a:pPr indent="0" lvl="0" marL="0" rtl="0" algn="l">
              <a:spcBef>
                <a:spcPts val="0"/>
              </a:spcBef>
              <a:spcAft>
                <a:spcPts val="0"/>
              </a:spcAft>
              <a:buClr>
                <a:srgbClr val="67788A"/>
              </a:buClr>
              <a:buSzPts val="1100"/>
              <a:buFont typeface="Arial"/>
              <a:buNone/>
            </a:pPr>
            <a:r>
              <a:rPr b="1" lang="en-SG">
                <a:solidFill>
                  <a:schemeClr val="dk1"/>
                </a:solidFill>
              </a:rPr>
              <a:t>Part 1</a:t>
            </a:r>
            <a:endParaRPr>
              <a:solidFill>
                <a:schemeClr val="dk1"/>
              </a:solidFill>
            </a:endParaRPr>
          </a:p>
          <a:p>
            <a:pPr indent="0" lvl="0" marL="0" rtl="0" algn="l">
              <a:spcBef>
                <a:spcPts val="0"/>
              </a:spcBef>
              <a:spcAft>
                <a:spcPts val="0"/>
              </a:spcAft>
              <a:buClr>
                <a:srgbClr val="67788A"/>
              </a:buClr>
              <a:buSzPts val="1100"/>
              <a:buFont typeface="Arial"/>
              <a:buNone/>
            </a:pPr>
            <a:r>
              <a:t/>
            </a:r>
            <a:endParaRPr b="1">
              <a:solidFill>
                <a:schemeClr val="dk1"/>
              </a:solidFill>
            </a:endParaRPr>
          </a:p>
          <a:p>
            <a:pPr indent="0" lvl="0" marL="0" rtl="0" algn="l">
              <a:spcBef>
                <a:spcPts val="0"/>
              </a:spcBef>
              <a:spcAft>
                <a:spcPts val="0"/>
              </a:spcAft>
              <a:buClr>
                <a:srgbClr val="67788A"/>
              </a:buClr>
              <a:buSzPts val="1100"/>
              <a:buFont typeface="Arial"/>
              <a:buNone/>
            </a:pPr>
            <a:r>
              <a:rPr b="1" lang="en-SG">
                <a:solidFill>
                  <a:schemeClr val="dk1"/>
                </a:solidFill>
              </a:rPr>
              <a:t>TELL YOUR STUDENTS</a:t>
            </a:r>
            <a:endParaRPr>
              <a:solidFill>
                <a:schemeClr val="dk1"/>
              </a:solidFill>
            </a:endParaRPr>
          </a:p>
          <a:p>
            <a:pPr indent="0" lvl="0" marL="0" rtl="0" algn="l">
              <a:spcBef>
                <a:spcPts val="0"/>
              </a:spcBef>
              <a:spcAft>
                <a:spcPts val="0"/>
              </a:spcAft>
              <a:buClr>
                <a:schemeClr val="dk1"/>
              </a:buClr>
              <a:buSzPts val="1100"/>
              <a:buFont typeface="Arial"/>
              <a:buNone/>
            </a:pPr>
            <a:r>
              <a:rPr lang="en-SG">
                <a:solidFill>
                  <a:schemeClr val="dk1"/>
                </a:solidFill>
              </a:rPr>
              <a:t>We’ve talked a lot today about technology and relationships. Now that we’ve got you thinking, how can you share what you’ve learned with others? What kind of activities can you create to encourage your peers to become upstanders if they witness any kind of unhealthy behavior in relationships?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SG">
                <a:solidFill>
                  <a:schemeClr val="dk1"/>
                </a:solidFill>
              </a:rPr>
              <a:t>ASSIGNMENT</a:t>
            </a:r>
            <a:endParaRPr>
              <a:solidFill>
                <a:schemeClr val="dk1"/>
              </a:solidFill>
            </a:endParaRPr>
          </a:p>
          <a:p>
            <a:pPr indent="0" lvl="0" marL="0" rtl="0" algn="l">
              <a:spcBef>
                <a:spcPts val="0"/>
              </a:spcBef>
              <a:spcAft>
                <a:spcPts val="0"/>
              </a:spcAft>
              <a:buClr>
                <a:schemeClr val="dk1"/>
              </a:buClr>
              <a:buSzPts val="1100"/>
              <a:buFont typeface="Arial"/>
              <a:buNone/>
            </a:pPr>
            <a:r>
              <a:rPr lang="en-SG">
                <a:solidFill>
                  <a:schemeClr val="dk1"/>
                </a:solidFill>
              </a:rPr>
              <a:t>Split students into groups of three or four.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SG">
                <a:solidFill>
                  <a:schemeClr val="dk1"/>
                </a:solidFill>
              </a:rPr>
              <a:t>TELL YOUR STUDENTS</a:t>
            </a:r>
            <a:endParaRPr>
              <a:solidFill>
                <a:schemeClr val="dk1"/>
              </a:solidFill>
            </a:endParaRPr>
          </a:p>
          <a:p>
            <a:pPr indent="0" lvl="0" marL="0" rtl="0" algn="l">
              <a:spcBef>
                <a:spcPts val="0"/>
              </a:spcBef>
              <a:spcAft>
                <a:spcPts val="0"/>
              </a:spcAft>
              <a:buClr>
                <a:schemeClr val="dk1"/>
              </a:buClr>
              <a:buSzPts val="1100"/>
              <a:buFont typeface="Arial"/>
              <a:buNone/>
            </a:pPr>
            <a:r>
              <a:rPr lang="en-SG">
                <a:solidFill>
                  <a:srgbClr val="67788A"/>
                </a:solidFill>
              </a:rPr>
              <a:t>We have two suggestions right now, but if you’ve got a different idea, go ahead and do it! You have 30 minutes.</a:t>
            </a:r>
            <a:endParaRPr>
              <a:solidFill>
                <a:schemeClr val="dk1"/>
              </a:solidFill>
            </a:endParaRPr>
          </a:p>
          <a:p>
            <a:pPr indent="0" lvl="0" marL="0" rtl="0" algn="l">
              <a:spcBef>
                <a:spcPts val="0"/>
              </a:spcBef>
              <a:spcAft>
                <a:spcPts val="0"/>
              </a:spcAft>
              <a:buClr>
                <a:srgbClr val="67788A"/>
              </a:buClr>
              <a:buSzPts val="1100"/>
              <a:buFont typeface="Arial"/>
              <a:buNone/>
            </a:pPr>
            <a:r>
              <a:t/>
            </a:r>
            <a:endParaRPr>
              <a:solidFill>
                <a:srgbClr val="67788A"/>
              </a:solidFill>
            </a:endParaRPr>
          </a:p>
          <a:p>
            <a:pPr indent="0" lvl="0" marL="15875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cd83670a71_0_1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9" name="Google Shape;509;gcd83670a71_0_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b="1" i="0" lang="en-SG" sz="1100" u="sng" cap="none" strike="noStrike">
                <a:solidFill>
                  <a:srgbClr val="000000"/>
                </a:solidFill>
                <a:latin typeface="Arial"/>
                <a:ea typeface="Arial"/>
                <a:cs typeface="Arial"/>
                <a:sym typeface="Arial"/>
              </a:rPr>
              <a:t>Speaker Notes:</a:t>
            </a:r>
            <a:endParaRPr/>
          </a:p>
          <a:p>
            <a:pPr indent="0" lvl="0" marL="15875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158750" marR="0" rtl="0" algn="l">
              <a:lnSpc>
                <a:spcPct val="100000"/>
              </a:lnSpc>
              <a:spcBef>
                <a:spcPts val="0"/>
              </a:spcBef>
              <a:spcAft>
                <a:spcPts val="0"/>
              </a:spcAft>
              <a:buClr>
                <a:srgbClr val="000000"/>
              </a:buClr>
              <a:buSzPts val="1100"/>
              <a:buFont typeface="Arial"/>
              <a:buNone/>
            </a:pPr>
            <a:r>
              <a:rPr b="1" i="0" lang="en-SG" sz="1100" u="none" cap="none" strike="noStrike">
                <a:solidFill>
                  <a:srgbClr val="000000"/>
                </a:solidFill>
                <a:latin typeface="Arial"/>
                <a:ea typeface="Arial"/>
                <a:cs typeface="Arial"/>
                <a:sym typeface="Arial"/>
              </a:rPr>
              <a:t>Suggestion #1: </a:t>
            </a:r>
            <a:r>
              <a:rPr b="0" i="0" lang="en-SG" sz="1100" u="none" cap="none" strike="noStrike">
                <a:solidFill>
                  <a:srgbClr val="000000"/>
                </a:solidFill>
                <a:latin typeface="Arial"/>
                <a:ea typeface="Arial"/>
                <a:cs typeface="Arial"/>
                <a:sym typeface="Arial"/>
              </a:rPr>
              <a:t>Develop an outline for a possible event for members of your school or community around the role of technology in relationships. This event could be a documentary screening/discussion, or a presentation. Provide examples of how you could use social media, like Facebook or Twitter, to advertise the event. Feel free to create visuals alongside your outline (e.g., drawings, a meme).</a:t>
            </a:r>
            <a:br>
              <a:rPr lang="en-SG"/>
            </a:br>
            <a:endParaRPr/>
          </a:p>
          <a:p>
            <a:pPr indent="0" lvl="0" marL="15875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cd83670a71_0_1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4" name="Google Shape;514;gcd83670a71_0_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b="1" i="0" lang="en-SG" sz="1100" u="sng" cap="none" strike="noStrike">
                <a:solidFill>
                  <a:srgbClr val="000000"/>
                </a:solidFill>
                <a:latin typeface="Arial"/>
                <a:ea typeface="Arial"/>
                <a:cs typeface="Arial"/>
                <a:sym typeface="Arial"/>
              </a:rPr>
              <a:t>Speaker Notes:</a:t>
            </a:r>
            <a:endParaRPr/>
          </a:p>
          <a:p>
            <a:pPr indent="0" lvl="0" marL="158750" rtl="0" algn="l">
              <a:lnSpc>
                <a:spcPct val="100000"/>
              </a:lnSpc>
              <a:spcBef>
                <a:spcPts val="0"/>
              </a:spcBef>
              <a:spcAft>
                <a:spcPts val="0"/>
              </a:spcAft>
              <a:buSzPts val="1100"/>
              <a:buNone/>
            </a:pPr>
            <a:r>
              <a:t/>
            </a:r>
            <a:endParaRPr/>
          </a:p>
          <a:p>
            <a:pPr indent="0" lvl="0" marL="158750" marR="0" rtl="0" algn="l">
              <a:lnSpc>
                <a:spcPct val="100000"/>
              </a:lnSpc>
              <a:spcBef>
                <a:spcPts val="0"/>
              </a:spcBef>
              <a:spcAft>
                <a:spcPts val="0"/>
              </a:spcAft>
              <a:buClr>
                <a:srgbClr val="000000"/>
              </a:buClr>
              <a:buSzPts val="1100"/>
              <a:buFont typeface="Arial"/>
              <a:buNone/>
            </a:pPr>
            <a:r>
              <a:rPr b="1" i="0" lang="en-SG" sz="1100" u="none" cap="none" strike="noStrike">
                <a:solidFill>
                  <a:srgbClr val="000000"/>
                </a:solidFill>
                <a:latin typeface="Arial"/>
                <a:ea typeface="Arial"/>
                <a:cs typeface="Arial"/>
                <a:sym typeface="Arial"/>
              </a:rPr>
              <a:t>Suggestion #2: </a:t>
            </a:r>
            <a:r>
              <a:rPr b="0" i="0" lang="en-SG" sz="1100" u="none" cap="none" strike="noStrike">
                <a:solidFill>
                  <a:srgbClr val="000000"/>
                </a:solidFill>
                <a:latin typeface="Arial"/>
                <a:ea typeface="Arial"/>
                <a:cs typeface="Arial"/>
                <a:sym typeface="Arial"/>
              </a:rPr>
              <a:t>Create a story about a relationship (e.g., a relationship between siblings or a relationship between friends at school) and how it might be affected by social media. You can act out a short play, create visuals (e.g., comic strip), or write down a hypothetical Facebook News Feed or Twitter conversation. Let’s be creative!</a:t>
            </a:r>
            <a:endParaRPr b="0"/>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cd83670a71_0_1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9" name="Google Shape;519;gcd83670a71_0_1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SG" sz="1100" u="sng" cap="none" strike="noStrike">
                <a:solidFill>
                  <a:srgbClr val="000000"/>
                </a:solidFill>
                <a:latin typeface="Arial"/>
                <a:ea typeface="Arial"/>
                <a:cs typeface="Arial"/>
                <a:sym typeface="Arial"/>
              </a:rPr>
              <a:t>Speaker Notes:</a:t>
            </a:r>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Part 2</a:t>
            </a:r>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ASSIGNMENT</a:t>
            </a:r>
            <a:endParaRPr/>
          </a:p>
          <a:p>
            <a:pPr indent="0" lvl="0" marL="0" rtl="0" algn="l">
              <a:lnSpc>
                <a:spcPct val="100000"/>
              </a:lnSpc>
              <a:spcBef>
                <a:spcPts val="0"/>
              </a:spcBef>
              <a:spcAft>
                <a:spcPts val="0"/>
              </a:spcAft>
              <a:buClr>
                <a:schemeClr val="dk1"/>
              </a:buClr>
              <a:buSzPts val="1100"/>
              <a:buFont typeface="Arial"/>
              <a:buNone/>
            </a:pPr>
            <a:r>
              <a:rPr lang="en-SG">
                <a:solidFill>
                  <a:schemeClr val="dk1"/>
                </a:solidFill>
              </a:rPr>
              <a:t>After the 30 minutes are up, ask groups to share what they’ve created and engage them in the discussion questions below.</a:t>
            </a:r>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ASK YOUR STUDENTS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What topic are you addressing? </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What do you want people to learn from your idea? How will this idea benefit your school/community/friends?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Who is the target audience?</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How will you advertise your idea to your target audience?</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How do you think your audience will react?</a:t>
            </a:r>
            <a:endParaRPr/>
          </a:p>
          <a:p>
            <a:pPr indent="0" lvl="0" marL="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cd83670a71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9" name="Google Shape;389;gcd83670a71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SG" sz="1200" u="sng" cap="none" strike="noStrike">
                <a:solidFill>
                  <a:srgbClr val="000000"/>
                </a:solidFill>
                <a:latin typeface="Arial"/>
                <a:ea typeface="Arial"/>
                <a:cs typeface="Arial"/>
                <a:sym typeface="Arial"/>
              </a:rPr>
              <a:t>Speaker Notes:</a:t>
            </a:r>
            <a:endParaRPr/>
          </a:p>
          <a:p>
            <a:pPr indent="0" lvl="0" marL="0" rtl="0" algn="l">
              <a:lnSpc>
                <a:spcPct val="100000"/>
              </a:lnSpc>
              <a:spcBef>
                <a:spcPts val="0"/>
              </a:spcBef>
              <a:spcAft>
                <a:spcPts val="0"/>
              </a:spcAft>
              <a:buSzPts val="1100"/>
              <a:buNone/>
            </a:pPr>
            <a:r>
              <a:t/>
            </a:r>
            <a:endParaRPr b="1" sz="1200">
              <a:solidFill>
                <a:schemeClr val="dk1"/>
              </a:solidFill>
            </a:endParaRPr>
          </a:p>
          <a:p>
            <a:pPr indent="0" lvl="0" marL="0" rtl="0" algn="l">
              <a:lnSpc>
                <a:spcPct val="100000"/>
              </a:lnSpc>
              <a:spcBef>
                <a:spcPts val="0"/>
              </a:spcBef>
              <a:spcAft>
                <a:spcPts val="0"/>
              </a:spcAft>
              <a:buSzPts val="1100"/>
              <a:buNone/>
            </a:pPr>
            <a:r>
              <a:rPr b="1" lang="en-SG" sz="1200">
                <a:solidFill>
                  <a:schemeClr val="dk1"/>
                </a:solidFill>
              </a:rPr>
              <a:t>CLASS INTERACTION</a:t>
            </a:r>
            <a:endParaRPr/>
          </a:p>
          <a:p>
            <a:pPr indent="0" lvl="0" marL="0" rtl="0" algn="l">
              <a:lnSpc>
                <a:spcPct val="100000"/>
              </a:lnSpc>
              <a:spcBef>
                <a:spcPts val="0"/>
              </a:spcBef>
              <a:spcAft>
                <a:spcPts val="0"/>
              </a:spcAft>
              <a:buClr>
                <a:schemeClr val="dk1"/>
              </a:buClr>
              <a:buSzPts val="1100"/>
              <a:buFont typeface="Arial"/>
              <a:buNone/>
            </a:pPr>
            <a:r>
              <a:rPr lang="en-SG" sz="1200">
                <a:solidFill>
                  <a:schemeClr val="dk1"/>
                </a:solidFill>
              </a:rPr>
              <a:t>Ask students to pair up and give each student a copy of the “Understanding and Sharing the Feelings of Others” handout. Allow students 15 minutes to read and discuss the scenarios. Walk around the room and help students with additional teacher prompts contained in the handout.</a:t>
            </a:r>
            <a:endParaRPr b="1" sz="1400">
              <a:solidFill>
                <a:schemeClr val="dk1"/>
              </a:solidFill>
            </a:endParaRPr>
          </a:p>
          <a:p>
            <a:pPr indent="0" lvl="0" marL="0" rtl="0" algn="l">
              <a:lnSpc>
                <a:spcPct val="100000"/>
              </a:lnSpc>
              <a:spcBef>
                <a:spcPts val="0"/>
              </a:spcBef>
              <a:spcAft>
                <a:spcPts val="0"/>
              </a:spcAft>
              <a:buSzPts val="1100"/>
              <a:buNone/>
            </a:pPr>
            <a:r>
              <a:t/>
            </a:r>
            <a:endParaRPr b="1" sz="1200">
              <a:solidFill>
                <a:schemeClr val="dk1"/>
              </a:solidFill>
            </a:endParaRPr>
          </a:p>
          <a:p>
            <a:pPr indent="0" lvl="0" marL="0" rtl="0" algn="l">
              <a:lnSpc>
                <a:spcPct val="100000"/>
              </a:lnSpc>
              <a:spcBef>
                <a:spcPts val="0"/>
              </a:spcBef>
              <a:spcAft>
                <a:spcPts val="0"/>
              </a:spcAft>
              <a:buSzPts val="1100"/>
              <a:buNone/>
            </a:pPr>
            <a:r>
              <a:t/>
            </a:r>
            <a:endParaRPr b="1" sz="1200">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cd83670a71_0_1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4" name="Google Shape;524;gcd83670a71_0_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SG" sz="1100" u="sng" cap="none" strike="noStrike">
                <a:solidFill>
                  <a:srgbClr val="000000"/>
                </a:solidFill>
                <a:latin typeface="Arial"/>
                <a:ea typeface="Arial"/>
                <a:cs typeface="Arial"/>
                <a:sym typeface="Arial"/>
              </a:rPr>
              <a:t>Speaker Notes:</a:t>
            </a:r>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Closing Reflection</a:t>
            </a:r>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TELL YOUR STUDENTS</a:t>
            </a:r>
            <a:endParaRPr/>
          </a:p>
          <a:p>
            <a:pPr indent="0" lvl="0" marL="0" rtl="0" algn="l">
              <a:lnSpc>
                <a:spcPct val="100000"/>
              </a:lnSpc>
              <a:spcBef>
                <a:spcPts val="0"/>
              </a:spcBef>
              <a:spcAft>
                <a:spcPts val="0"/>
              </a:spcAft>
              <a:buSzPts val="1100"/>
              <a:buNone/>
            </a:pPr>
            <a:r>
              <a:rPr lang="en-SG">
                <a:solidFill>
                  <a:schemeClr val="dk1"/>
                </a:solidFill>
              </a:rPr>
              <a:t>We hope that you’ve all thought about healthy relationships a little more deeply, especially in terms of how technology has changed things. We also wanted you to think about ways to encourage your friends to “upstand,” or to stand up for themselves and others when they see something they are uncomfortable with or something that hurts others.</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ASK YOUR STUDENTS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What were some of the things you learned?</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What was your favorite activity? Why?</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What was your least favorite activity? Why?</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How can you take what you learned or worked and apply it to your life? How would you describe what you did to your friends?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What was something new or surprising?</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Do you have any other questions about healthy or unhealthy relationships?</a:t>
            </a:r>
            <a:endParaRPr/>
          </a:p>
          <a:p>
            <a:pPr indent="-228600" lvl="0" marL="45720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cd83670a71_0_1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9" name="Google Shape;529;gcd83670a71_0_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i="0" lang="en-SG" sz="1100" u="sng" cap="none" strike="noStrike">
                <a:solidFill>
                  <a:srgbClr val="000000"/>
                </a:solidFill>
                <a:latin typeface="Arial"/>
                <a:ea typeface="Arial"/>
                <a:cs typeface="Arial"/>
                <a:sym typeface="Arial"/>
              </a:rPr>
              <a:t>Speaker’s Notes</a:t>
            </a:r>
            <a:endParaRPr b="0"/>
          </a:p>
          <a:p>
            <a:pPr indent="0" lvl="0" marL="158750" rtl="0" algn="l">
              <a:lnSpc>
                <a:spcPct val="100000"/>
              </a:lnSpc>
              <a:spcBef>
                <a:spcPts val="0"/>
              </a:spcBef>
              <a:spcAft>
                <a:spcPts val="0"/>
              </a:spcAft>
              <a:buSzPts val="1100"/>
              <a:buNone/>
            </a:pPr>
            <a:br>
              <a:rPr b="0" lang="en-SG"/>
            </a:br>
            <a:r>
              <a:rPr b="1" i="0" lang="en-SG" sz="1100" u="none" cap="none" strike="noStrike">
                <a:solidFill>
                  <a:srgbClr val="000000"/>
                </a:solidFill>
                <a:latin typeface="Arial"/>
                <a:ea typeface="Arial"/>
                <a:cs typeface="Arial"/>
                <a:sym typeface="Arial"/>
              </a:rPr>
              <a:t>TELL YOUR STUDENTS</a:t>
            </a:r>
            <a:endParaRPr b="0"/>
          </a:p>
          <a:p>
            <a:pPr indent="0" lvl="0" marL="158750" rtl="0" algn="l">
              <a:lnSpc>
                <a:spcPct val="100000"/>
              </a:lnSpc>
              <a:spcBef>
                <a:spcPts val="0"/>
              </a:spcBef>
              <a:spcAft>
                <a:spcPts val="0"/>
              </a:spcAft>
              <a:buSzPts val="1100"/>
              <a:buNone/>
            </a:pPr>
            <a:r>
              <a:rPr b="0" i="0" lang="en-SG" sz="1100" u="none" cap="none" strike="noStrike">
                <a:solidFill>
                  <a:srgbClr val="000000"/>
                </a:solidFill>
                <a:latin typeface="Arial"/>
                <a:ea typeface="Arial"/>
                <a:cs typeface="Arial"/>
                <a:sym typeface="Arial"/>
              </a:rPr>
              <a:t>Facebook is a place for you to connect with the people and things you care about.</a:t>
            </a:r>
            <a:endParaRPr b="0"/>
          </a:p>
          <a:p>
            <a:pPr indent="0" lvl="0" marL="158750" rtl="0" algn="l">
              <a:lnSpc>
                <a:spcPct val="100000"/>
              </a:lnSpc>
              <a:spcBef>
                <a:spcPts val="0"/>
              </a:spcBef>
              <a:spcAft>
                <a:spcPts val="0"/>
              </a:spcAft>
              <a:buSzPts val="1100"/>
              <a:buNone/>
            </a:pPr>
            <a:br>
              <a:rPr b="0" lang="en-SG"/>
            </a:br>
            <a:r>
              <a:rPr b="0" i="0" lang="en-SG" sz="1100" u="none" cap="none" strike="noStrike">
                <a:solidFill>
                  <a:srgbClr val="000000"/>
                </a:solidFill>
                <a:latin typeface="Arial"/>
                <a:ea typeface="Arial"/>
                <a:cs typeface="Arial"/>
                <a:sym typeface="Arial"/>
              </a:rPr>
              <a:t>You are in control of whom you accept as a “Friend” on Facebook.</a:t>
            </a:r>
            <a:endParaRPr b="0"/>
          </a:p>
          <a:p>
            <a:pPr indent="0" lvl="0" marL="158750" rtl="0" algn="l">
              <a:lnSpc>
                <a:spcPct val="100000"/>
              </a:lnSpc>
              <a:spcBef>
                <a:spcPts val="0"/>
              </a:spcBef>
              <a:spcAft>
                <a:spcPts val="0"/>
              </a:spcAft>
              <a:buSzPts val="1100"/>
              <a:buNone/>
            </a:pPr>
            <a:br>
              <a:rPr b="0" lang="en-SG"/>
            </a:br>
            <a:r>
              <a:rPr b="0" i="0" lang="en-SG" sz="1100" u="none" cap="none" strike="noStrike">
                <a:solidFill>
                  <a:srgbClr val="000000"/>
                </a:solidFill>
                <a:latin typeface="Arial"/>
                <a:ea typeface="Arial"/>
                <a:cs typeface="Arial"/>
                <a:sym typeface="Arial"/>
              </a:rPr>
              <a:t>Before accepting someone as a “Friend” you might want to take a look at the person’s profile.</a:t>
            </a:r>
            <a:endParaRPr b="0"/>
          </a:p>
          <a:p>
            <a:pPr indent="0" lvl="0" marL="158750" rtl="0" algn="l">
              <a:lnSpc>
                <a:spcPct val="100000"/>
              </a:lnSpc>
              <a:spcBef>
                <a:spcPts val="0"/>
              </a:spcBef>
              <a:spcAft>
                <a:spcPts val="0"/>
              </a:spcAft>
              <a:buSzPts val="1100"/>
              <a:buNone/>
            </a:pPr>
            <a:br>
              <a:rPr b="0" lang="en-SG"/>
            </a:br>
            <a:r>
              <a:rPr b="0" i="0" lang="en-SG" sz="1100" u="none" cap="none" strike="noStrike">
                <a:solidFill>
                  <a:srgbClr val="000000"/>
                </a:solidFill>
                <a:latin typeface="Arial"/>
                <a:ea typeface="Arial"/>
                <a:cs typeface="Arial"/>
                <a:sym typeface="Arial"/>
              </a:rPr>
              <a:t>Do you have friends in common? Are you from the same town?</a:t>
            </a:r>
            <a:endParaRPr b="0"/>
          </a:p>
          <a:p>
            <a:pPr indent="0" lvl="0" marL="158750" rtl="0" algn="l">
              <a:lnSpc>
                <a:spcPct val="100000"/>
              </a:lnSpc>
              <a:spcBef>
                <a:spcPts val="0"/>
              </a:spcBef>
              <a:spcAft>
                <a:spcPts val="0"/>
              </a:spcAft>
              <a:buSzPts val="1100"/>
              <a:buNone/>
            </a:pPr>
            <a:br>
              <a:rPr b="0" lang="en-SG"/>
            </a:br>
            <a:r>
              <a:rPr b="0" i="0" lang="en-SG" sz="1100" u="none" cap="none" strike="noStrike">
                <a:solidFill>
                  <a:srgbClr val="000000"/>
                </a:solidFill>
                <a:latin typeface="Arial"/>
                <a:ea typeface="Arial"/>
                <a:cs typeface="Arial"/>
                <a:sym typeface="Arial"/>
              </a:rPr>
              <a:t>Do you know them well enough that you feel comfortable accepting their friend request?</a:t>
            </a:r>
            <a:endParaRPr b="0"/>
          </a:p>
          <a:p>
            <a:pPr indent="0" lvl="0" marL="158750" rtl="0" algn="l">
              <a:lnSpc>
                <a:spcPct val="100000"/>
              </a:lnSpc>
              <a:spcBef>
                <a:spcPts val="0"/>
              </a:spcBef>
              <a:spcAft>
                <a:spcPts val="0"/>
              </a:spcAft>
              <a:buSzPts val="1100"/>
              <a:buNone/>
            </a:pPr>
            <a:br>
              <a:rPr b="0" lang="en-SG"/>
            </a:br>
            <a:r>
              <a:rPr b="0" i="0" lang="en-SG" sz="1100" u="none" cap="none" strike="noStrike">
                <a:solidFill>
                  <a:srgbClr val="000000"/>
                </a:solidFill>
                <a:latin typeface="Arial"/>
                <a:ea typeface="Arial"/>
                <a:cs typeface="Arial"/>
                <a:sym typeface="Arial"/>
              </a:rPr>
              <a:t>It's your choice — you can confirm or deny friend requests.</a:t>
            </a:r>
            <a:endParaRPr b="0"/>
          </a:p>
          <a:p>
            <a:pPr indent="0" lvl="0" marL="158750" rtl="0" algn="l">
              <a:lnSpc>
                <a:spcPct val="100000"/>
              </a:lnSpc>
              <a:spcBef>
                <a:spcPts val="0"/>
              </a:spcBef>
              <a:spcAft>
                <a:spcPts val="0"/>
              </a:spcAft>
              <a:buSzPts val="1100"/>
              <a:buNone/>
            </a:pPr>
            <a:br>
              <a:rPr b="0" lang="en-SG"/>
            </a:br>
            <a:r>
              <a:rPr b="1" i="0" lang="en-SG" sz="1100" u="none" cap="none" strike="noStrike">
                <a:solidFill>
                  <a:srgbClr val="000000"/>
                </a:solidFill>
                <a:latin typeface="Arial"/>
                <a:ea typeface="Arial"/>
                <a:cs typeface="Arial"/>
                <a:sym typeface="Arial"/>
              </a:rPr>
              <a:t>Unfriending: </a:t>
            </a:r>
            <a:r>
              <a:rPr b="0" i="0" lang="en-SG" sz="1100" u="none" cap="none" strike="noStrike">
                <a:solidFill>
                  <a:srgbClr val="000000"/>
                </a:solidFill>
                <a:latin typeface="Arial"/>
                <a:ea typeface="Arial"/>
                <a:cs typeface="Arial"/>
                <a:sym typeface="Arial"/>
              </a:rPr>
              <a:t>To unfriend someone, go to that person's profile, hover over the Friends button at the top of their profile, and select ‘Unfriend’.</a:t>
            </a:r>
            <a:endParaRPr b="0"/>
          </a:p>
          <a:p>
            <a:pPr indent="0" lvl="0" marL="158750" rtl="0" algn="l">
              <a:lnSpc>
                <a:spcPct val="100000"/>
              </a:lnSpc>
              <a:spcBef>
                <a:spcPts val="0"/>
              </a:spcBef>
              <a:spcAft>
                <a:spcPts val="0"/>
              </a:spcAft>
              <a:buSzPts val="1100"/>
              <a:buNone/>
            </a:pPr>
            <a:br>
              <a:rPr b="0" lang="en-SG"/>
            </a:br>
            <a:r>
              <a:rPr b="0" i="0" lang="en-SG" sz="1100" u="none" cap="none" strike="noStrike">
                <a:solidFill>
                  <a:srgbClr val="000000"/>
                </a:solidFill>
                <a:latin typeface="Arial"/>
                <a:ea typeface="Arial"/>
                <a:cs typeface="Arial"/>
                <a:sym typeface="Arial"/>
              </a:rPr>
              <a:t>If you choose to unfriend someone, Facebook will not notify the person but you'll be removed from that person's friend list. If you want to be friends with this person again, you'll need to send a new friend request.</a:t>
            </a:r>
            <a:endParaRPr b="0"/>
          </a:p>
          <a:p>
            <a:pPr indent="0" lvl="0" marL="158750" rtl="0" algn="l">
              <a:lnSpc>
                <a:spcPct val="100000"/>
              </a:lnSpc>
              <a:spcBef>
                <a:spcPts val="0"/>
              </a:spcBef>
              <a:spcAft>
                <a:spcPts val="0"/>
              </a:spcAft>
              <a:buSzPts val="1100"/>
              <a:buNone/>
            </a:pPr>
            <a:br>
              <a:rPr b="0" lang="en-SG"/>
            </a:br>
            <a:r>
              <a:rPr b="0" i="0" lang="en-SG" sz="1100" u="none" cap="none" strike="noStrike">
                <a:solidFill>
                  <a:srgbClr val="000000"/>
                </a:solidFill>
                <a:latin typeface="Arial"/>
                <a:ea typeface="Arial"/>
                <a:cs typeface="Arial"/>
                <a:sym typeface="Arial"/>
              </a:rPr>
              <a:t>To learn more about removing friends, visit </a:t>
            </a:r>
            <a:r>
              <a:rPr b="0" i="0" lang="en-SG" sz="1100" u="sng" cap="none" strike="noStrike">
                <a:solidFill>
                  <a:srgbClr val="000000"/>
                </a:solidFill>
                <a:latin typeface="Arial"/>
                <a:ea typeface="Arial"/>
                <a:cs typeface="Arial"/>
                <a:sym typeface="Arial"/>
                <a:hlinkClick r:id="rId2">
                  <a:extLst>
                    <a:ext uri="{A12FA001-AC4F-418D-AE19-62706E023703}">
                      <ahyp:hlinkClr val="tx"/>
                    </a:ext>
                  </a:extLst>
                </a:hlinkClick>
              </a:rPr>
              <a:t>fb.me/Unfriending</a:t>
            </a:r>
            <a:endParaRPr b="0"/>
          </a:p>
          <a:p>
            <a:pPr indent="0" lvl="0" marL="158750" rtl="0" algn="l">
              <a:lnSpc>
                <a:spcPct val="100000"/>
              </a:lnSpc>
              <a:spcBef>
                <a:spcPts val="0"/>
              </a:spcBef>
              <a:spcAft>
                <a:spcPts val="0"/>
              </a:spcAft>
              <a:buSzPts val="1100"/>
              <a:buNone/>
            </a:pPr>
            <a:br>
              <a:rPr b="0" lang="en-SG"/>
            </a:br>
            <a:r>
              <a:rPr b="1" i="0" lang="en-SG" sz="1100" u="none" cap="none" strike="noStrike">
                <a:solidFill>
                  <a:srgbClr val="000000"/>
                </a:solidFill>
                <a:latin typeface="Arial"/>
                <a:ea typeface="Arial"/>
                <a:cs typeface="Arial"/>
                <a:sym typeface="Arial"/>
              </a:rPr>
              <a:t>Unfollowing:</a:t>
            </a:r>
            <a:r>
              <a:rPr b="0" i="0" lang="en-SG" sz="1100" u="none" cap="none" strike="noStrike">
                <a:solidFill>
                  <a:srgbClr val="000000"/>
                </a:solidFill>
                <a:latin typeface="Arial"/>
                <a:ea typeface="Arial"/>
                <a:cs typeface="Arial"/>
                <a:sym typeface="Arial"/>
              </a:rPr>
              <a:t> When you unfollow someone, you won't see their posts in your News Feed, but you'll still be friends with them.</a:t>
            </a:r>
            <a:endParaRPr b="0"/>
          </a:p>
          <a:p>
            <a:pPr indent="0" lvl="0" marL="158750" rtl="0" algn="l">
              <a:lnSpc>
                <a:spcPct val="100000"/>
              </a:lnSpc>
              <a:spcBef>
                <a:spcPts val="0"/>
              </a:spcBef>
              <a:spcAft>
                <a:spcPts val="0"/>
              </a:spcAft>
              <a:buSzPts val="1100"/>
              <a:buNone/>
            </a:pPr>
            <a:br>
              <a:rPr b="0" lang="en-SG"/>
            </a:br>
            <a:r>
              <a:rPr b="0" i="0" lang="en-SG" sz="1100" u="none" cap="none" strike="noStrike">
                <a:solidFill>
                  <a:srgbClr val="000000"/>
                </a:solidFill>
                <a:latin typeface="Arial"/>
                <a:ea typeface="Arial"/>
                <a:cs typeface="Arial"/>
                <a:sym typeface="Arial"/>
              </a:rPr>
              <a:t>To unfollow a person, Page, or group directly, hover over ‘Following’ (on a profile), ‘Liked’ (on a Page), or ‘Joined’ (in a group) near their cover photo and select ‘Unfollow’.</a:t>
            </a:r>
            <a:endParaRPr b="0"/>
          </a:p>
          <a:p>
            <a:pPr indent="0" lvl="0" marL="158750" rtl="0" algn="l">
              <a:lnSpc>
                <a:spcPct val="100000"/>
              </a:lnSpc>
              <a:spcBef>
                <a:spcPts val="0"/>
              </a:spcBef>
              <a:spcAft>
                <a:spcPts val="0"/>
              </a:spcAft>
              <a:buSzPts val="1100"/>
              <a:buNone/>
            </a:pPr>
            <a:br>
              <a:rPr b="0" lang="en-SG"/>
            </a:br>
            <a:r>
              <a:rPr b="1" i="0" lang="en-SG" sz="1100" u="none" cap="none" strike="noStrike">
                <a:solidFill>
                  <a:srgbClr val="000000"/>
                </a:solidFill>
                <a:latin typeface="Arial"/>
                <a:ea typeface="Arial"/>
                <a:cs typeface="Arial"/>
                <a:sym typeface="Arial"/>
              </a:rPr>
              <a:t>Blocking:</a:t>
            </a:r>
            <a:r>
              <a:rPr b="0" i="0" lang="en-SG" sz="1100" u="none" cap="none" strike="noStrike">
                <a:solidFill>
                  <a:srgbClr val="000000"/>
                </a:solidFill>
                <a:latin typeface="Arial"/>
                <a:ea typeface="Arial"/>
                <a:cs typeface="Arial"/>
                <a:sym typeface="Arial"/>
              </a:rPr>
              <a:t> Facebook also enables anyone to block other people.</a:t>
            </a:r>
            <a:endParaRPr b="0"/>
          </a:p>
          <a:p>
            <a:pPr indent="0" lvl="0" marL="158750" rtl="0" algn="l">
              <a:lnSpc>
                <a:spcPct val="100000"/>
              </a:lnSpc>
              <a:spcBef>
                <a:spcPts val="0"/>
              </a:spcBef>
              <a:spcAft>
                <a:spcPts val="0"/>
              </a:spcAft>
              <a:buSzPts val="1100"/>
              <a:buNone/>
            </a:pPr>
            <a:br>
              <a:rPr b="0" lang="en-SG"/>
            </a:br>
            <a:r>
              <a:rPr b="0" i="0" lang="en-SG" sz="1100" u="none" cap="none" strike="noStrike">
                <a:solidFill>
                  <a:srgbClr val="000000"/>
                </a:solidFill>
                <a:latin typeface="Arial"/>
                <a:ea typeface="Arial"/>
                <a:cs typeface="Arial"/>
                <a:sym typeface="Arial"/>
              </a:rPr>
              <a:t>Blocking a person automatically unfriends them so you no longer see them or their content.</a:t>
            </a:r>
            <a:endParaRPr b="0"/>
          </a:p>
          <a:p>
            <a:pPr indent="0" lvl="0" marL="158750" rtl="0" algn="l">
              <a:lnSpc>
                <a:spcPct val="100000"/>
              </a:lnSpc>
              <a:spcBef>
                <a:spcPts val="0"/>
              </a:spcBef>
              <a:spcAft>
                <a:spcPts val="0"/>
              </a:spcAft>
              <a:buSzPts val="1100"/>
              <a:buNone/>
            </a:pPr>
            <a:br>
              <a:rPr b="0" lang="en-SG"/>
            </a:br>
            <a:r>
              <a:rPr b="0" i="0" lang="en-SG" sz="1100" u="none" cap="none" strike="noStrike">
                <a:solidFill>
                  <a:srgbClr val="000000"/>
                </a:solidFill>
                <a:latin typeface="Arial"/>
                <a:ea typeface="Arial"/>
                <a:cs typeface="Arial"/>
                <a:sym typeface="Arial"/>
              </a:rPr>
              <a:t>They also can no longer see things you post on your profile, tag you, invite you to events or groups, start a conversation with you, or add you as a friend.</a:t>
            </a:r>
            <a:endParaRPr b="0"/>
          </a:p>
          <a:p>
            <a:pPr indent="0" lvl="0" marL="158750" rtl="0" algn="l">
              <a:lnSpc>
                <a:spcPct val="100000"/>
              </a:lnSpc>
              <a:spcBef>
                <a:spcPts val="0"/>
              </a:spcBef>
              <a:spcAft>
                <a:spcPts val="0"/>
              </a:spcAft>
              <a:buSzPts val="1100"/>
              <a:buNone/>
            </a:pPr>
            <a:br>
              <a:rPr b="0" lang="en-SG"/>
            </a:br>
            <a:r>
              <a:rPr b="0" i="0" lang="en-SG" sz="1100" u="none" cap="none" strike="noStrike">
                <a:solidFill>
                  <a:srgbClr val="000000"/>
                </a:solidFill>
                <a:latin typeface="Arial"/>
                <a:ea typeface="Arial"/>
                <a:cs typeface="Arial"/>
                <a:sym typeface="Arial"/>
              </a:rPr>
              <a:t>Blocking is reciprocal so you also won't be able to do things like start a conversation with them or add them as a friend.</a:t>
            </a:r>
            <a:endParaRPr b="0"/>
          </a:p>
          <a:p>
            <a:pPr indent="0" lvl="0" marL="158750" rtl="0" algn="l">
              <a:lnSpc>
                <a:spcPct val="100000"/>
              </a:lnSpc>
              <a:spcBef>
                <a:spcPts val="0"/>
              </a:spcBef>
              <a:spcAft>
                <a:spcPts val="0"/>
              </a:spcAft>
              <a:buSzPts val="1100"/>
              <a:buNone/>
            </a:pPr>
            <a:br>
              <a:rPr b="0" lang="en-SG"/>
            </a:br>
            <a:r>
              <a:rPr b="0" i="0" lang="en-SG" sz="1100" u="none" cap="none" strike="noStrike">
                <a:solidFill>
                  <a:srgbClr val="000000"/>
                </a:solidFill>
                <a:latin typeface="Arial"/>
                <a:ea typeface="Arial"/>
                <a:cs typeface="Arial"/>
                <a:sym typeface="Arial"/>
              </a:rPr>
              <a:t>When you block someone, we do not notify them that you have blocked them. To block someone:</a:t>
            </a:r>
            <a:endParaRPr/>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Click at the top right of any Facebook page.</a:t>
            </a:r>
            <a:endParaRPr/>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Click How do I stop someone from bothering me?</a:t>
            </a:r>
            <a:endParaRPr/>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Enter the name or email address of the person you want to block and click Block.</a:t>
            </a:r>
            <a:endParaRPr/>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If you entered a name, select the specific person you want to block from the list that appears.</a:t>
            </a:r>
            <a:endParaRPr/>
          </a:p>
          <a:p>
            <a:pPr indent="0" lvl="0" marL="158750" rtl="0" algn="l">
              <a:lnSpc>
                <a:spcPct val="100000"/>
              </a:lnSpc>
              <a:spcBef>
                <a:spcPts val="0"/>
              </a:spcBef>
              <a:spcAft>
                <a:spcPts val="0"/>
              </a:spcAft>
              <a:buSzPts val="1100"/>
              <a:buNone/>
            </a:pPr>
            <a:br>
              <a:rPr b="0" lang="en-SG"/>
            </a:br>
            <a:r>
              <a:rPr b="0" i="0" lang="en-SG" sz="1100" u="none" cap="none" strike="noStrike">
                <a:solidFill>
                  <a:srgbClr val="000000"/>
                </a:solidFill>
                <a:latin typeface="Arial"/>
                <a:ea typeface="Arial"/>
                <a:cs typeface="Arial"/>
                <a:sym typeface="Arial"/>
              </a:rPr>
              <a:t>To learn more, visit </a:t>
            </a:r>
            <a:r>
              <a:rPr b="0" i="0" lang="en-SG" sz="1100" u="sng" cap="none" strike="noStrike">
                <a:solidFill>
                  <a:srgbClr val="000000"/>
                </a:solidFill>
                <a:latin typeface="Arial"/>
                <a:ea typeface="Arial"/>
                <a:cs typeface="Arial"/>
                <a:sym typeface="Arial"/>
                <a:hlinkClick r:id="rId3">
                  <a:extLst>
                    <a:ext uri="{A12FA001-AC4F-418D-AE19-62706E023703}">
                      <ahyp:hlinkClr val="tx"/>
                    </a:ext>
                  </a:extLst>
                </a:hlinkClick>
              </a:rPr>
              <a:t>fb.me/Blocking</a:t>
            </a:r>
            <a:endParaRPr b="0"/>
          </a:p>
          <a:p>
            <a:pPr indent="0" lvl="0" marL="158750" rtl="0" algn="l">
              <a:lnSpc>
                <a:spcPct val="100000"/>
              </a:lnSpc>
              <a:spcBef>
                <a:spcPts val="0"/>
              </a:spcBef>
              <a:spcAft>
                <a:spcPts val="0"/>
              </a:spcAft>
              <a:buSzPts val="1100"/>
              <a:buNone/>
            </a:pPr>
            <a:br>
              <a:rPr lang="en-SG"/>
            </a:b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cd83670a71_0_1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4" name="Google Shape;534;gcd83670a71_0_1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i="0" lang="en-SG" sz="1100" u="sng" cap="none" strike="noStrike">
                <a:solidFill>
                  <a:srgbClr val="000000"/>
                </a:solidFill>
                <a:latin typeface="Arial"/>
                <a:ea typeface="Arial"/>
                <a:cs typeface="Arial"/>
                <a:sym typeface="Arial"/>
              </a:rPr>
              <a:t>Speaker’s Notes</a:t>
            </a:r>
            <a:endParaRPr b="0"/>
          </a:p>
          <a:p>
            <a:pPr indent="0" lvl="0" marL="158750" rtl="0" algn="l">
              <a:lnSpc>
                <a:spcPct val="100000"/>
              </a:lnSpc>
              <a:spcBef>
                <a:spcPts val="0"/>
              </a:spcBef>
              <a:spcAft>
                <a:spcPts val="0"/>
              </a:spcAft>
              <a:buSzPts val="1100"/>
              <a:buNone/>
            </a:pPr>
            <a:br>
              <a:rPr b="0" lang="en-SG"/>
            </a:br>
            <a:r>
              <a:rPr b="1" i="0" lang="en-SG" sz="1100" u="none" cap="none" strike="noStrike">
                <a:solidFill>
                  <a:srgbClr val="000000"/>
                </a:solidFill>
                <a:latin typeface="Arial"/>
                <a:ea typeface="Arial"/>
                <a:cs typeface="Arial"/>
                <a:sym typeface="Arial"/>
              </a:rPr>
              <a:t>TELL YOUR STUDENTS</a:t>
            </a:r>
            <a:endParaRPr b="0"/>
          </a:p>
          <a:p>
            <a:pPr indent="0" lvl="0" marL="158750" rtl="0" algn="l">
              <a:lnSpc>
                <a:spcPct val="100000"/>
              </a:lnSpc>
              <a:spcBef>
                <a:spcPts val="0"/>
              </a:spcBef>
              <a:spcAft>
                <a:spcPts val="0"/>
              </a:spcAft>
              <a:buSzPts val="1100"/>
              <a:buNone/>
            </a:pPr>
            <a:r>
              <a:rPr b="0" i="0" lang="en-SG" sz="1100" u="none" cap="none" strike="noStrike">
                <a:solidFill>
                  <a:srgbClr val="000000"/>
                </a:solidFill>
                <a:latin typeface="Arial"/>
                <a:ea typeface="Arial"/>
                <a:cs typeface="Arial"/>
                <a:sym typeface="Arial"/>
              </a:rPr>
              <a:t>For those of you who are Instagram users there are some easy ways to report, restrict, and block users in Instagram. You can report content, comments, or accounts.</a:t>
            </a:r>
            <a:endParaRPr b="0"/>
          </a:p>
          <a:p>
            <a:pPr indent="0" lvl="0" marL="158750" rtl="0" algn="l">
              <a:lnSpc>
                <a:spcPct val="100000"/>
              </a:lnSpc>
              <a:spcBef>
                <a:spcPts val="0"/>
              </a:spcBef>
              <a:spcAft>
                <a:spcPts val="0"/>
              </a:spcAft>
              <a:buSzPts val="1100"/>
              <a:buNone/>
            </a:pPr>
            <a:br>
              <a:rPr b="0" lang="en-SG"/>
            </a:br>
            <a:r>
              <a:rPr b="0" i="0" lang="en-SG" sz="1100" u="none" cap="none" strike="noStrike">
                <a:solidFill>
                  <a:srgbClr val="000000"/>
                </a:solidFill>
                <a:latin typeface="Arial"/>
                <a:ea typeface="Arial"/>
                <a:cs typeface="Arial"/>
                <a:sym typeface="Arial"/>
              </a:rPr>
              <a:t>What happens when you report?</a:t>
            </a:r>
            <a:endParaRPr b="0"/>
          </a:p>
          <a:p>
            <a:pPr indent="0" lvl="0" marL="158750" rtl="0" algn="l">
              <a:lnSpc>
                <a:spcPct val="100000"/>
              </a:lnSpc>
              <a:spcBef>
                <a:spcPts val="0"/>
              </a:spcBef>
              <a:spcAft>
                <a:spcPts val="0"/>
              </a:spcAft>
              <a:buSzPts val="1100"/>
              <a:buNone/>
            </a:pPr>
            <a:br>
              <a:rPr b="0" lang="en-SG"/>
            </a:br>
            <a:r>
              <a:rPr b="0" i="0" lang="en-SG" sz="1100" u="none" cap="none" strike="noStrike">
                <a:solidFill>
                  <a:srgbClr val="000000"/>
                </a:solidFill>
                <a:latin typeface="Arial"/>
                <a:ea typeface="Arial"/>
                <a:cs typeface="Arial"/>
                <a:sym typeface="Arial"/>
              </a:rPr>
              <a:t>There is a global team that reviews the reports and works as quickly as possible to remove content that doesn’t meet the Guidelines.</a:t>
            </a:r>
            <a:endParaRPr b="0"/>
          </a:p>
          <a:p>
            <a:pPr indent="0" lvl="0" marL="158750" rtl="0" algn="l">
              <a:lnSpc>
                <a:spcPct val="100000"/>
              </a:lnSpc>
              <a:spcBef>
                <a:spcPts val="0"/>
              </a:spcBef>
              <a:spcAft>
                <a:spcPts val="0"/>
              </a:spcAft>
              <a:buSzPts val="1100"/>
              <a:buNone/>
            </a:pPr>
            <a:br>
              <a:rPr b="0" lang="en-SG"/>
            </a:br>
            <a:r>
              <a:rPr b="0" i="0" lang="en-SG" sz="1100" u="none" cap="none" strike="noStrike">
                <a:solidFill>
                  <a:srgbClr val="000000"/>
                </a:solidFill>
                <a:latin typeface="Arial"/>
                <a:ea typeface="Arial"/>
                <a:cs typeface="Arial"/>
                <a:sym typeface="Arial"/>
              </a:rPr>
              <a:t>In addition to in-app reporting, Instagram has further Help Center resources to help you report:</a:t>
            </a:r>
            <a:endParaRPr b="0"/>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Impersonation Account</a:t>
            </a:r>
            <a:endParaRPr/>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Underage Child’s Account</a:t>
            </a:r>
            <a:endParaRPr/>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Hate Account</a:t>
            </a:r>
            <a:endParaRPr/>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Hacked Account</a:t>
            </a:r>
            <a:endParaRPr/>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Intellectual Property Violations</a:t>
            </a:r>
            <a:endParaRPr/>
          </a:p>
          <a:p>
            <a:pPr indent="0" lvl="0" marL="158750" rtl="0" algn="l">
              <a:lnSpc>
                <a:spcPct val="100000"/>
              </a:lnSpc>
              <a:spcBef>
                <a:spcPts val="0"/>
              </a:spcBef>
              <a:spcAft>
                <a:spcPts val="0"/>
              </a:spcAft>
              <a:buSzPts val="1100"/>
              <a:buNone/>
            </a:pPr>
            <a:br>
              <a:rPr b="0" lang="en-SG"/>
            </a:br>
            <a:r>
              <a:rPr b="0" i="0" lang="en-SG" sz="1100" u="none" cap="none" strike="noStrike">
                <a:solidFill>
                  <a:srgbClr val="000000"/>
                </a:solidFill>
                <a:latin typeface="Arial"/>
                <a:ea typeface="Arial"/>
                <a:cs typeface="Arial"/>
                <a:sym typeface="Arial"/>
              </a:rPr>
              <a:t>Instagram also has reporting within the app, across the platform. If you see something that you think doesn't belong on Instagram, you can report it, restrict it, or block it. If the reported content breaks the rules, it is taken down.</a:t>
            </a:r>
            <a:endParaRPr b="0"/>
          </a:p>
          <a:p>
            <a:pPr indent="0" lvl="0" marL="158750" rtl="0" algn="l">
              <a:lnSpc>
                <a:spcPct val="100000"/>
              </a:lnSpc>
              <a:spcBef>
                <a:spcPts val="0"/>
              </a:spcBef>
              <a:spcAft>
                <a:spcPts val="0"/>
              </a:spcAft>
              <a:buSzPts val="1100"/>
              <a:buNone/>
            </a:pPr>
            <a:br>
              <a:rPr b="0" lang="en-SG"/>
            </a:br>
            <a:r>
              <a:rPr b="0" i="0" lang="en-SG" sz="1100" u="none" cap="none" strike="noStrike">
                <a:solidFill>
                  <a:srgbClr val="000000"/>
                </a:solidFill>
                <a:latin typeface="Arial"/>
                <a:ea typeface="Arial"/>
                <a:cs typeface="Arial"/>
                <a:sym typeface="Arial"/>
              </a:rPr>
              <a:t>One report is enough to take down content that breaks the rules. Multiple reports of something that doesn't break the rules won't lead to its removal.</a:t>
            </a:r>
            <a:endParaRPr b="0"/>
          </a:p>
          <a:p>
            <a:pPr indent="0" lvl="0" marL="158750" rtl="0" algn="l">
              <a:lnSpc>
                <a:spcPct val="100000"/>
              </a:lnSpc>
              <a:spcBef>
                <a:spcPts val="0"/>
              </a:spcBef>
              <a:spcAft>
                <a:spcPts val="0"/>
              </a:spcAft>
              <a:buSzPts val="1100"/>
              <a:buNone/>
            </a:pPr>
            <a:br>
              <a:rPr b="0" lang="en-SG"/>
            </a:br>
            <a:r>
              <a:rPr b="1" i="0" lang="en-SG" sz="1100" u="none" cap="none" strike="noStrike">
                <a:solidFill>
                  <a:srgbClr val="000000"/>
                </a:solidFill>
                <a:latin typeface="Arial"/>
                <a:ea typeface="Arial"/>
                <a:cs typeface="Arial"/>
                <a:sym typeface="Arial"/>
              </a:rPr>
              <a:t>Restrict: </a:t>
            </a:r>
            <a:r>
              <a:rPr b="0" i="0" lang="en-SG" sz="1100" u="none" cap="none" strike="noStrike">
                <a:solidFill>
                  <a:srgbClr val="000000"/>
                </a:solidFill>
                <a:latin typeface="Arial"/>
                <a:ea typeface="Arial"/>
                <a:cs typeface="Arial"/>
                <a:sym typeface="Arial"/>
              </a:rPr>
              <a:t>Restrict is designed to empower you to protect your account quietly while still keeping an eye on an account that has contributed to a negative experience for you. Sometimes, due to negative engagement, or whatever your reason may be, a greater degree of separation is desired between accounts.</a:t>
            </a:r>
            <a:endParaRPr b="0"/>
          </a:p>
          <a:p>
            <a:pPr indent="0" lvl="0" marL="158750" rtl="0" algn="l">
              <a:lnSpc>
                <a:spcPct val="100000"/>
              </a:lnSpc>
              <a:spcBef>
                <a:spcPts val="0"/>
              </a:spcBef>
              <a:spcAft>
                <a:spcPts val="0"/>
              </a:spcAft>
              <a:buSzPts val="1100"/>
              <a:buNone/>
            </a:pPr>
            <a:br>
              <a:rPr b="0" lang="en-SG"/>
            </a:br>
            <a:r>
              <a:rPr b="1" i="0" lang="en-SG" sz="1100" u="none" cap="none" strike="noStrike">
                <a:solidFill>
                  <a:srgbClr val="000000"/>
                </a:solidFill>
                <a:latin typeface="Arial"/>
                <a:ea typeface="Arial"/>
                <a:cs typeface="Arial"/>
                <a:sym typeface="Arial"/>
              </a:rPr>
              <a:t>Blocking: </a:t>
            </a:r>
            <a:r>
              <a:rPr b="0" i="0" lang="en-SG" sz="1100" u="none" cap="none" strike="noStrike">
                <a:solidFill>
                  <a:srgbClr val="000000"/>
                </a:solidFill>
                <a:latin typeface="Arial"/>
                <a:ea typeface="Arial"/>
                <a:cs typeface="Arial"/>
                <a:sym typeface="Arial"/>
              </a:rPr>
              <a:t>Blocking an account means they won’t see your content and you won't see their comments on other people's posts. </a:t>
            </a:r>
            <a:endParaRPr b="0"/>
          </a:p>
          <a:p>
            <a:pPr indent="0" lvl="0" marL="158750" rtl="0" algn="l">
              <a:lnSpc>
                <a:spcPct val="100000"/>
              </a:lnSpc>
              <a:spcBef>
                <a:spcPts val="0"/>
              </a:spcBef>
              <a:spcAft>
                <a:spcPts val="0"/>
              </a:spcAft>
              <a:buSzPts val="1100"/>
              <a:buNone/>
            </a:pPr>
            <a:br>
              <a:rPr lang="en-SG"/>
            </a:b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cd83670a71_0_1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9" name="Google Shape;539;gcd83670a71_0_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SG" u="sng"/>
              <a:t>Speaker’s Notes</a:t>
            </a:r>
            <a:endParaRPr/>
          </a:p>
          <a:p>
            <a:pPr indent="0" lvl="0" marL="0" rtl="0" algn="l">
              <a:lnSpc>
                <a:spcPct val="115000"/>
              </a:lnSpc>
              <a:spcBef>
                <a:spcPts val="0"/>
              </a:spcBef>
              <a:spcAft>
                <a:spcPts val="0"/>
              </a:spcAft>
              <a:buSzPts val="1100"/>
              <a:buNone/>
            </a:pPr>
            <a:r>
              <a:t/>
            </a:r>
            <a:endParaRPr b="1"/>
          </a:p>
          <a:p>
            <a:pPr indent="0" lvl="0" marL="0" rtl="0" algn="l">
              <a:lnSpc>
                <a:spcPct val="115000"/>
              </a:lnSpc>
              <a:spcBef>
                <a:spcPts val="0"/>
              </a:spcBef>
              <a:spcAft>
                <a:spcPts val="0"/>
              </a:spcAft>
              <a:buSzPts val="1100"/>
              <a:buNone/>
            </a:pPr>
            <a:r>
              <a:rPr b="1" lang="en-SG"/>
              <a:t>TELL YOUR STUDENTS</a:t>
            </a:r>
            <a:endParaRPr/>
          </a:p>
          <a:p>
            <a:pPr indent="0" lvl="0" marL="0" rtl="0" algn="l">
              <a:lnSpc>
                <a:spcPct val="115000"/>
              </a:lnSpc>
              <a:spcBef>
                <a:spcPts val="0"/>
              </a:spcBef>
              <a:spcAft>
                <a:spcPts val="0"/>
              </a:spcAft>
              <a:buClr>
                <a:schemeClr val="dk1"/>
              </a:buClr>
              <a:buSzPts val="1100"/>
              <a:buFont typeface="Arial"/>
              <a:buNone/>
            </a:pPr>
            <a:r>
              <a:rPr lang="en-SG"/>
              <a:t>On WhatsApp you can block any number or leave any group you want. Use these features to keep control of your WhatsApp experience.</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SG"/>
              <a:t>So much like Facebook and Instagram you can report spam groups that you feel are a problem or Leave a Group.</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b="1" lang="en-SG"/>
              <a:t>ASK YOUR STUDENTS</a:t>
            </a:r>
            <a:endParaRPr/>
          </a:p>
          <a:p>
            <a:pPr indent="-298450" lvl="0" marL="457200" rtl="0" algn="l">
              <a:lnSpc>
                <a:spcPct val="115000"/>
              </a:lnSpc>
              <a:spcBef>
                <a:spcPts val="0"/>
              </a:spcBef>
              <a:spcAft>
                <a:spcPts val="0"/>
              </a:spcAft>
              <a:buSzPts val="1100"/>
              <a:buChar char="●"/>
            </a:pPr>
            <a:r>
              <a:rPr lang="en-SG"/>
              <a:t>Have you been added to groups you don’t necessarily want to be a part of?</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b="1" lang="en-SG"/>
              <a:t>TELL YOUR STUDENTS</a:t>
            </a:r>
            <a:endParaRPr/>
          </a:p>
          <a:p>
            <a:pPr indent="0" lvl="0" marL="0" rtl="0" algn="l">
              <a:lnSpc>
                <a:spcPct val="115000"/>
              </a:lnSpc>
              <a:spcBef>
                <a:spcPts val="0"/>
              </a:spcBef>
              <a:spcAft>
                <a:spcPts val="0"/>
              </a:spcAft>
              <a:buClr>
                <a:schemeClr val="dk1"/>
              </a:buClr>
              <a:buSzPts val="1100"/>
              <a:buFont typeface="Arial"/>
              <a:buNone/>
            </a:pPr>
            <a:r>
              <a:rPr lang="en-SG"/>
              <a:t>You can also mute/leave the group instantly.</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SG"/>
              <a:t>Either way it’s your choice whether you Mute or Leave.</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cd83670a71_0_1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4" name="Google Shape;544;gcd83670a71_0_1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SG" u="sng"/>
              <a:t>Speaker’s Notes</a:t>
            </a:r>
            <a:endParaRPr/>
          </a:p>
          <a:p>
            <a:pPr indent="0" lvl="0" marL="0" rtl="0" algn="l">
              <a:lnSpc>
                <a:spcPct val="115000"/>
              </a:lnSpc>
              <a:spcBef>
                <a:spcPts val="0"/>
              </a:spcBef>
              <a:spcAft>
                <a:spcPts val="0"/>
              </a:spcAft>
              <a:buSzPts val="1100"/>
              <a:buNone/>
            </a:pPr>
            <a:r>
              <a:t/>
            </a:r>
            <a:endParaRPr b="1"/>
          </a:p>
          <a:p>
            <a:pPr indent="0" lvl="0" marL="0" rtl="0" algn="l">
              <a:lnSpc>
                <a:spcPct val="115000"/>
              </a:lnSpc>
              <a:spcBef>
                <a:spcPts val="0"/>
              </a:spcBef>
              <a:spcAft>
                <a:spcPts val="0"/>
              </a:spcAft>
              <a:buSzPts val="1100"/>
              <a:buNone/>
            </a:pPr>
            <a:r>
              <a:rPr b="1" lang="en-SG"/>
              <a:t>TELL YOUR STUDENTS</a:t>
            </a:r>
            <a:endParaRPr/>
          </a:p>
          <a:p>
            <a:pPr indent="0" lvl="0" marL="0" rtl="0" algn="l">
              <a:lnSpc>
                <a:spcPct val="115000"/>
              </a:lnSpc>
              <a:spcBef>
                <a:spcPts val="0"/>
              </a:spcBef>
              <a:spcAft>
                <a:spcPts val="0"/>
              </a:spcAft>
              <a:buClr>
                <a:schemeClr val="dk1"/>
              </a:buClr>
              <a:buSzPts val="1100"/>
              <a:buFont typeface="Arial"/>
              <a:buNone/>
            </a:pPr>
            <a:r>
              <a:rPr lang="en-SG"/>
              <a:t>So remember, whether you are on Facebook, Instagram, WhatsApp, or Messenger you can block or report content or people that are sharing information you don’t think is appropriate</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SG"/>
              <a:t>Whether it is because of harassment, bullying, or other issues, nearly every piece of content can be reported or blocked.</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SG"/>
              <a:t>When something gets reported to the Facebook company it is reviewed and either the content or the person is removed if it violates the Community Standards </a:t>
            </a:r>
            <a:r>
              <a:rPr lang="en-SG" u="sng">
                <a:solidFill>
                  <a:schemeClr val="hlink"/>
                </a:solidFill>
                <a:hlinkClick r:id="rId2"/>
              </a:rPr>
              <a:t>facebook.com/communitystandards</a:t>
            </a:r>
            <a:r>
              <a:rPr lang="en-SG"/>
              <a:t>.</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SG"/>
              <a:t>In all cases the person who reported or blocked the offender isn’t shared.</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SG"/>
              <a:t>The extended Facebook teams work in offices around the world, 24 hours a day, 7 days a week, in over two dozen languages to review things you report to make sure Facebook Instagram, WhatsApp, and Messenger remain safe.</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SG"/>
              <a:t>The best way to report abusive content or spam is by using the Report link that appears near the content itself.</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SG"/>
              <a:t>For instance, to report a post:</a:t>
            </a:r>
            <a:endParaRPr/>
          </a:p>
          <a:p>
            <a:pPr indent="-298450" lvl="0" marL="457200" rtl="0" algn="l">
              <a:lnSpc>
                <a:spcPct val="115000"/>
              </a:lnSpc>
              <a:spcBef>
                <a:spcPts val="0"/>
              </a:spcBef>
              <a:spcAft>
                <a:spcPts val="0"/>
              </a:spcAft>
              <a:buSzPts val="1100"/>
              <a:buChar char="●"/>
            </a:pPr>
            <a:r>
              <a:rPr lang="en-SG"/>
              <a:t>Click in the top right of the post you want to report and select I don't want to see this.</a:t>
            </a:r>
            <a:endParaRPr/>
          </a:p>
          <a:p>
            <a:pPr indent="-298450" lvl="0" marL="457200" rtl="0" algn="l">
              <a:lnSpc>
                <a:spcPct val="115000"/>
              </a:lnSpc>
              <a:spcBef>
                <a:spcPts val="0"/>
              </a:spcBef>
              <a:spcAft>
                <a:spcPts val="0"/>
              </a:spcAft>
              <a:buSzPts val="1100"/>
              <a:buChar char="●"/>
            </a:pPr>
            <a:r>
              <a:rPr lang="en-SG"/>
              <a:t>Click Why don't you want to see this?</a:t>
            </a:r>
            <a:endParaRPr/>
          </a:p>
          <a:p>
            <a:pPr indent="-298450" lvl="0" marL="457200" rtl="0" algn="l">
              <a:lnSpc>
                <a:spcPct val="115000"/>
              </a:lnSpc>
              <a:spcBef>
                <a:spcPts val="0"/>
              </a:spcBef>
              <a:spcAft>
                <a:spcPts val="0"/>
              </a:spcAft>
              <a:buSzPts val="1100"/>
              <a:buChar char="●"/>
            </a:pPr>
            <a:r>
              <a:rPr lang="en-SG"/>
              <a:t>Choose the option that best describes the issue and follow the on-screen instructions.</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SG"/>
              <a:t>If you've reported something, you have the option to check the status of your report from the Support Inbox.</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SG"/>
              <a:t>Please keep in mind that only you can see your Support Inbox: </a:t>
            </a:r>
            <a:r>
              <a:rPr lang="en-SG" u="sng">
                <a:solidFill>
                  <a:schemeClr val="hlink"/>
                </a:solidFill>
                <a:hlinkClick r:id="rId3"/>
              </a:rPr>
              <a:t>fb.me/supportInbox</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SG"/>
              <a:t>To learn more, visit: </a:t>
            </a:r>
            <a:r>
              <a:rPr lang="en-SG" u="sng">
                <a:solidFill>
                  <a:schemeClr val="hlink"/>
                </a:solidFill>
                <a:hlinkClick r:id="rId4"/>
              </a:rPr>
              <a:t>fb.me/Reporting</a:t>
            </a:r>
            <a:endParaRPr b="0" i="0" sz="1100" u="sng" cap="none" strike="noStrike">
              <a:solidFill>
                <a:schemeClr val="hlink"/>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b="0" i="0" sz="1100" u="sng" cap="none" strike="noStrike">
              <a:solidFill>
                <a:schemeClr val="hlink"/>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b="1" i="0" lang="en-SG" sz="1100" u="none" cap="none" strike="noStrike">
                <a:solidFill>
                  <a:srgbClr val="000000"/>
                </a:solidFill>
                <a:latin typeface="Arial"/>
                <a:ea typeface="Arial"/>
                <a:cs typeface="Arial"/>
                <a:sym typeface="Arial"/>
              </a:rPr>
              <a:t>RESOURCE</a:t>
            </a:r>
            <a:endParaRPr b="0"/>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Stairway Foundation’s CyberSafety e-learning course: </a:t>
            </a:r>
            <a:r>
              <a:rPr b="0" i="0" lang="en-SG" sz="1100" u="sng" cap="none" strike="noStrike">
                <a:solidFill>
                  <a:srgbClr val="000000"/>
                </a:solidFill>
                <a:latin typeface="Arial"/>
                <a:ea typeface="Arial"/>
                <a:cs typeface="Arial"/>
                <a:sym typeface="Arial"/>
                <a:hlinkClick r:id="rId5">
                  <a:extLst>
                    <a:ext uri="{A12FA001-AC4F-418D-AE19-62706E023703}">
                      <ahyp:hlinkClr val="tx"/>
                    </a:ext>
                  </a:extLst>
                </a:hlinkClick>
              </a:rPr>
              <a:t>“Some Things are Not Worth Sharing” - https://bit.ly/CyberSafeELearningNewLink</a:t>
            </a:r>
            <a:r>
              <a:rPr b="0" i="0" lang="en-SG" sz="1100" u="none" cap="none" strike="noStrike">
                <a:solidFill>
                  <a:srgbClr val="000000"/>
                </a:solidFill>
                <a:latin typeface="Arial"/>
                <a:ea typeface="Arial"/>
                <a:cs typeface="Arial"/>
                <a:sym typeface="Arial"/>
              </a:rPr>
              <a:t>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cd83670a71_0_1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9" name="Google Shape;549;gcd83670a71_0_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i="0" lang="en-SG" sz="1600" u="sng">
                <a:solidFill>
                  <a:schemeClr val="dk1"/>
                </a:solidFill>
              </a:rPr>
              <a:t>Speaker Notes:</a:t>
            </a:r>
            <a:endParaRPr/>
          </a:p>
          <a:p>
            <a:pPr indent="0" lvl="0" marL="0" marR="457200" rtl="0" algn="l">
              <a:lnSpc>
                <a:spcPct val="106666"/>
              </a:lnSpc>
              <a:spcBef>
                <a:spcPts val="65"/>
              </a:spcBef>
              <a:spcAft>
                <a:spcPts val="0"/>
              </a:spcAft>
              <a:buClr>
                <a:schemeClr val="dk1"/>
              </a:buClr>
              <a:buSzPts val="1100"/>
              <a:buFont typeface="Arial"/>
              <a:buNone/>
            </a:pPr>
            <a:r>
              <a:t/>
            </a:r>
            <a:endParaRPr b="1" i="0">
              <a:solidFill>
                <a:schemeClr val="dk1"/>
              </a:solidFill>
            </a:endParaRPr>
          </a:p>
          <a:p>
            <a:pPr indent="0" lvl="0" marL="0" marR="457200" rtl="0" algn="l">
              <a:lnSpc>
                <a:spcPct val="106666"/>
              </a:lnSpc>
              <a:spcBef>
                <a:spcPts val="65"/>
              </a:spcBef>
              <a:spcAft>
                <a:spcPts val="0"/>
              </a:spcAft>
              <a:buClr>
                <a:schemeClr val="dk1"/>
              </a:buClr>
              <a:buSzPts val="1100"/>
              <a:buFont typeface="Arial"/>
              <a:buNone/>
            </a:pPr>
            <a:r>
              <a:rPr b="1" i="0" lang="en-SG">
                <a:solidFill>
                  <a:schemeClr val="dk1"/>
                </a:solidFill>
              </a:rPr>
              <a:t>LESSON OBJECTIVE</a:t>
            </a:r>
            <a:endParaRPr/>
          </a:p>
          <a:p>
            <a:pPr indent="0" lvl="0" marL="0" marR="457200" rtl="0" algn="l">
              <a:lnSpc>
                <a:spcPct val="106666"/>
              </a:lnSpc>
              <a:spcBef>
                <a:spcPts val="65"/>
              </a:spcBef>
              <a:spcAft>
                <a:spcPts val="0"/>
              </a:spcAft>
              <a:buClr>
                <a:schemeClr val="dk1"/>
              </a:buClr>
              <a:buSzPts val="1100"/>
              <a:buFont typeface="Arial"/>
              <a:buNone/>
            </a:pPr>
            <a:r>
              <a:rPr lang="en-SG">
                <a:solidFill>
                  <a:schemeClr val="dk1"/>
                </a:solidFill>
              </a:rPr>
              <a:t>Students will learn what information verification is and why it is important for news consumers to verify the stories they read or view. They will consider the responsibilities news organizations, audience members, and social media companies have in promoting a media landscape of truthful news information.</a:t>
            </a:r>
            <a:endParaRPr/>
          </a:p>
          <a:p>
            <a:pPr indent="0" lvl="0" marL="457200" marR="457200" rtl="0" algn="l">
              <a:lnSpc>
                <a:spcPct val="106666"/>
              </a:lnSpc>
              <a:spcBef>
                <a:spcPts val="65"/>
              </a:spcBef>
              <a:spcAft>
                <a:spcPts val="0"/>
              </a:spcAft>
              <a:buClr>
                <a:schemeClr val="dk1"/>
              </a:buClr>
              <a:buSzPts val="1100"/>
              <a:buFont typeface="Arial"/>
              <a:buNone/>
            </a:pPr>
            <a:r>
              <a:t/>
            </a:r>
            <a:endParaRPr i="0">
              <a:solidFill>
                <a:schemeClr val="dk1"/>
              </a:solidFill>
            </a:endParaRPr>
          </a:p>
          <a:p>
            <a:pPr indent="0" lvl="0" marL="0" marR="457200" rtl="0" algn="l">
              <a:lnSpc>
                <a:spcPct val="106666"/>
              </a:lnSpc>
              <a:spcBef>
                <a:spcPts val="65"/>
              </a:spcBef>
              <a:spcAft>
                <a:spcPts val="0"/>
              </a:spcAft>
              <a:buSzPts val="1100"/>
              <a:buNone/>
            </a:pPr>
            <a:r>
              <a:rPr b="1" i="0" lang="en-SG">
                <a:solidFill>
                  <a:schemeClr val="dk1"/>
                </a:solidFill>
              </a:rPr>
              <a:t>ESTIMATED TIME</a:t>
            </a:r>
            <a:endParaRPr/>
          </a:p>
          <a:p>
            <a:pPr indent="0" lvl="0" marL="0" marR="457200" rtl="0" algn="l">
              <a:lnSpc>
                <a:spcPct val="106666"/>
              </a:lnSpc>
              <a:spcBef>
                <a:spcPts val="65"/>
              </a:spcBef>
              <a:spcAft>
                <a:spcPts val="0"/>
              </a:spcAft>
              <a:buSzPts val="1100"/>
              <a:buNone/>
            </a:pPr>
            <a:r>
              <a:rPr i="0" lang="en-SG">
                <a:solidFill>
                  <a:schemeClr val="dk1"/>
                </a:solidFill>
              </a:rPr>
              <a:t>30 Minutes</a:t>
            </a:r>
            <a:endParaRPr/>
          </a:p>
          <a:p>
            <a:pPr indent="0" lvl="0" marL="0" marR="457200" rtl="0" algn="l">
              <a:lnSpc>
                <a:spcPct val="106666"/>
              </a:lnSpc>
              <a:spcBef>
                <a:spcPts val="65"/>
              </a:spcBef>
              <a:spcAft>
                <a:spcPts val="0"/>
              </a:spcAft>
              <a:buSzPts val="1100"/>
              <a:buNone/>
            </a:pPr>
            <a:r>
              <a:t/>
            </a:r>
            <a:endParaRPr i="0">
              <a:solidFill>
                <a:schemeClr val="dk1"/>
              </a:solidFill>
            </a:endParaRPr>
          </a:p>
          <a:p>
            <a:pPr indent="0" lvl="0" marL="0" marR="457200" rtl="0" algn="l">
              <a:lnSpc>
                <a:spcPct val="106666"/>
              </a:lnSpc>
              <a:spcBef>
                <a:spcPts val="65"/>
              </a:spcBef>
              <a:spcAft>
                <a:spcPts val="0"/>
              </a:spcAft>
              <a:buSzPts val="1100"/>
              <a:buNone/>
            </a:pPr>
            <a:r>
              <a:rPr b="1" i="0" lang="en-SG">
                <a:solidFill>
                  <a:schemeClr val="dk1"/>
                </a:solidFill>
              </a:rPr>
              <a:t>ESSENTIAL QUESTION</a:t>
            </a:r>
            <a:endParaRPr/>
          </a:p>
          <a:p>
            <a:pPr indent="-298450" lvl="0" marL="457200" rtl="0" algn="l">
              <a:lnSpc>
                <a:spcPct val="100000"/>
              </a:lnSpc>
              <a:spcBef>
                <a:spcPts val="0"/>
              </a:spcBef>
              <a:spcAft>
                <a:spcPts val="0"/>
              </a:spcAft>
              <a:buClr>
                <a:schemeClr val="dk1"/>
              </a:buClr>
              <a:buSzPts val="1100"/>
              <a:buChar char="●"/>
            </a:pPr>
            <a:r>
              <a:rPr i="0" lang="en-SG">
                <a:solidFill>
                  <a:schemeClr val="dk1"/>
                </a:solidFill>
              </a:rPr>
              <a:t>Do you feel that, overall, your news ecosystem online is factual?</a:t>
            </a:r>
            <a:endParaRPr/>
          </a:p>
          <a:p>
            <a:pPr indent="-298450" lvl="0" marL="457200" rtl="0" algn="l">
              <a:lnSpc>
                <a:spcPct val="100000"/>
              </a:lnSpc>
              <a:spcBef>
                <a:spcPts val="0"/>
              </a:spcBef>
              <a:spcAft>
                <a:spcPts val="0"/>
              </a:spcAft>
              <a:buClr>
                <a:schemeClr val="dk1"/>
              </a:buClr>
              <a:buSzPts val="1100"/>
              <a:buChar char="●"/>
            </a:pPr>
            <a:r>
              <a:rPr i="0" lang="en-SG">
                <a:solidFill>
                  <a:schemeClr val="dk1"/>
                </a:solidFill>
              </a:rPr>
              <a:t>Why or why not?</a:t>
            </a:r>
            <a:endParaRPr/>
          </a:p>
          <a:p>
            <a:pPr indent="0" lvl="0" marL="0" rtl="0" algn="l">
              <a:lnSpc>
                <a:spcPct val="100000"/>
              </a:lnSpc>
              <a:spcBef>
                <a:spcPts val="0"/>
              </a:spcBef>
              <a:spcAft>
                <a:spcPts val="0"/>
              </a:spcAft>
              <a:buSzPts val="1100"/>
              <a:buNone/>
            </a:pPr>
            <a:r>
              <a:t/>
            </a:r>
            <a:endParaRPr i="0">
              <a:solidFill>
                <a:schemeClr val="dk1"/>
              </a:solidFill>
            </a:endParaRPr>
          </a:p>
          <a:p>
            <a:pPr indent="0" lvl="0" marL="0" rtl="0" algn="l">
              <a:lnSpc>
                <a:spcPct val="100000"/>
              </a:lnSpc>
              <a:spcBef>
                <a:spcPts val="0"/>
              </a:spcBef>
              <a:spcAft>
                <a:spcPts val="0"/>
              </a:spcAft>
              <a:buSzPts val="1100"/>
              <a:buNone/>
            </a:pPr>
            <a:r>
              <a:rPr b="1" i="0" lang="en-SG">
                <a:solidFill>
                  <a:schemeClr val="dk1"/>
                </a:solidFill>
              </a:rPr>
              <a:t>MATERIALS</a:t>
            </a:r>
            <a:endParaRPr/>
          </a:p>
          <a:p>
            <a:pPr indent="-298450" lvl="0" marL="457200" rtl="0" algn="l">
              <a:lnSpc>
                <a:spcPct val="100000"/>
              </a:lnSpc>
              <a:spcBef>
                <a:spcPts val="0"/>
              </a:spcBef>
              <a:spcAft>
                <a:spcPts val="0"/>
              </a:spcAft>
              <a:buClr>
                <a:schemeClr val="dk1"/>
              </a:buClr>
              <a:buSzPts val="1100"/>
              <a:buChar char="●"/>
            </a:pPr>
            <a:r>
              <a:rPr i="0" lang="en-SG">
                <a:solidFill>
                  <a:schemeClr val="dk1"/>
                </a:solidFill>
              </a:rPr>
              <a:t>Pigfish Image (projected or printout)</a:t>
            </a:r>
            <a:endParaRPr/>
          </a:p>
          <a:p>
            <a:pPr indent="-298450" lvl="0" marL="457200" rtl="0" algn="l">
              <a:lnSpc>
                <a:spcPct val="100000"/>
              </a:lnSpc>
              <a:spcBef>
                <a:spcPts val="0"/>
              </a:spcBef>
              <a:spcAft>
                <a:spcPts val="0"/>
              </a:spcAft>
              <a:buClr>
                <a:schemeClr val="dk1"/>
              </a:buClr>
              <a:buSzPts val="1100"/>
              <a:buChar char="●"/>
            </a:pPr>
            <a:r>
              <a:rPr i="0" lang="en-SG">
                <a:solidFill>
                  <a:schemeClr val="dk1"/>
                </a:solidFill>
              </a:rPr>
              <a:t>Laptops</a:t>
            </a:r>
            <a:endParaRPr/>
          </a:p>
          <a:p>
            <a:pPr indent="-298450" lvl="0" marL="457200" rtl="0" algn="l">
              <a:lnSpc>
                <a:spcPct val="100000"/>
              </a:lnSpc>
              <a:spcBef>
                <a:spcPts val="0"/>
              </a:spcBef>
              <a:spcAft>
                <a:spcPts val="0"/>
              </a:spcAft>
              <a:buClr>
                <a:schemeClr val="dk1"/>
              </a:buClr>
              <a:buSzPts val="1100"/>
              <a:buChar char="●"/>
            </a:pPr>
            <a:r>
              <a:rPr i="0" lang="en-SG">
                <a:solidFill>
                  <a:schemeClr val="dk1"/>
                </a:solidFill>
              </a:rPr>
              <a:t>Additional Teacher Resources Listed</a:t>
            </a:r>
            <a:endParaRPr/>
          </a:p>
          <a:p>
            <a:pPr indent="-228600" lvl="0" marL="457200" rtl="0" algn="l">
              <a:lnSpc>
                <a:spcPct val="100000"/>
              </a:lnSpc>
              <a:spcBef>
                <a:spcPts val="0"/>
              </a:spcBef>
              <a:spcAft>
                <a:spcPts val="0"/>
              </a:spcAft>
              <a:buClr>
                <a:schemeClr val="dk1"/>
              </a:buClr>
              <a:buSzPts val="1100"/>
              <a:buNone/>
            </a:pPr>
            <a:r>
              <a:t/>
            </a:r>
            <a:endParaRPr i="0">
              <a:solidFill>
                <a:schemeClr val="dk1"/>
              </a:solidFill>
            </a:endParaRPr>
          </a:p>
          <a:p>
            <a:pPr indent="0" lvl="0" marL="0" rtl="0" algn="l">
              <a:lnSpc>
                <a:spcPct val="100000"/>
              </a:lnSpc>
              <a:spcBef>
                <a:spcPts val="0"/>
              </a:spcBef>
              <a:spcAft>
                <a:spcPts val="0"/>
              </a:spcAft>
              <a:buSzPts val="1100"/>
              <a:buNone/>
            </a:pPr>
            <a:r>
              <a:rPr b="1" i="0" lang="en-SG">
                <a:solidFill>
                  <a:schemeClr val="dk1"/>
                </a:solidFill>
              </a:rPr>
              <a:t>PREPARATION</a:t>
            </a:r>
            <a:endParaRPr/>
          </a:p>
          <a:p>
            <a:pPr indent="-298450" lvl="0" marL="457200" marR="0" rtl="0" algn="l">
              <a:lnSpc>
                <a:spcPct val="100000"/>
              </a:lnSpc>
              <a:spcBef>
                <a:spcPts val="0"/>
              </a:spcBef>
              <a:spcAft>
                <a:spcPts val="0"/>
              </a:spcAft>
              <a:buClr>
                <a:schemeClr val="dk1"/>
              </a:buClr>
              <a:buSzPts val="1100"/>
              <a:buFont typeface="Arial"/>
              <a:buChar char="●"/>
            </a:pPr>
            <a:r>
              <a:rPr i="0" lang="en-SG">
                <a:solidFill>
                  <a:schemeClr val="dk1"/>
                </a:solidFill>
              </a:rPr>
              <a:t>Students will need internet access for this lesson.</a:t>
            </a:r>
            <a:endParaRPr/>
          </a:p>
          <a:p>
            <a:pPr indent="-228600" lvl="0" marL="457200" marR="0" rtl="0" algn="l">
              <a:lnSpc>
                <a:spcPct val="100000"/>
              </a:lnSpc>
              <a:spcBef>
                <a:spcPts val="0"/>
              </a:spcBef>
              <a:spcAft>
                <a:spcPts val="0"/>
              </a:spcAft>
              <a:buClr>
                <a:schemeClr val="dk1"/>
              </a:buClr>
              <a:buSzPts val="1100"/>
              <a:buFont typeface="Arial"/>
              <a:buNone/>
            </a:pPr>
            <a:r>
              <a:t/>
            </a:r>
            <a:endParaRPr i="0">
              <a:solidFill>
                <a:schemeClr val="dk1"/>
              </a:solidFill>
            </a:endParaRPr>
          </a:p>
          <a:p>
            <a:pPr indent="0" lvl="0" marL="0" rtl="0" algn="l">
              <a:lnSpc>
                <a:spcPct val="100000"/>
              </a:lnSpc>
              <a:spcBef>
                <a:spcPts val="0"/>
              </a:spcBef>
              <a:spcAft>
                <a:spcPts val="0"/>
              </a:spcAft>
              <a:buSzPts val="1100"/>
              <a:buNone/>
            </a:pPr>
            <a:r>
              <a:rPr b="1" i="1" lang="en-SG">
                <a:solidFill>
                  <a:schemeClr val="dk1"/>
                </a:solidFill>
              </a:rPr>
              <a:t>OPTIONAL: </a:t>
            </a:r>
            <a:r>
              <a:rPr b="1" i="0" lang="en-SG">
                <a:solidFill>
                  <a:schemeClr val="dk1"/>
                </a:solidFill>
              </a:rPr>
              <a:t>ISTE DIGCITCOMMIT COMPETENCY</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INFORMED: I evaluate the accuracy, perspective, and validity of digital media and social posts.</a:t>
            </a:r>
            <a:endParaRPr/>
          </a:p>
          <a:p>
            <a:pPr indent="-228600" lvl="0" marL="457200" rtl="0" algn="l">
              <a:lnSpc>
                <a:spcPct val="100000"/>
              </a:lnSpc>
              <a:spcBef>
                <a:spcPts val="0"/>
              </a:spcBef>
              <a:spcAft>
                <a:spcPts val="0"/>
              </a:spcAft>
              <a:buClr>
                <a:schemeClr val="dk1"/>
              </a:buClr>
              <a:buSzPts val="1100"/>
              <a:buNone/>
            </a:pPr>
            <a:r>
              <a:t/>
            </a:r>
            <a:endParaRPr b="1" i="0"/>
          </a:p>
          <a:p>
            <a:pPr indent="0" lvl="0" marL="0" rtl="0" algn="l">
              <a:lnSpc>
                <a:spcPct val="100000"/>
              </a:lnSpc>
              <a:spcBef>
                <a:spcPts val="0"/>
              </a:spcBef>
              <a:spcAft>
                <a:spcPts val="0"/>
              </a:spcAft>
              <a:buClr>
                <a:schemeClr val="dk1"/>
              </a:buClr>
              <a:buSzPts val="1100"/>
              <a:buFont typeface="Arial"/>
              <a:buNone/>
            </a:pPr>
            <a:r>
              <a:t/>
            </a:r>
            <a:endParaRPr b="1"/>
          </a:p>
          <a:p>
            <a:pPr indent="0" lvl="0" marL="0" rtl="0" algn="l">
              <a:lnSpc>
                <a:spcPct val="100000"/>
              </a:lnSpc>
              <a:spcBef>
                <a:spcPts val="0"/>
              </a:spcBef>
              <a:spcAft>
                <a:spcPts val="0"/>
              </a:spcAft>
              <a:buClr>
                <a:schemeClr val="dk1"/>
              </a:buClr>
              <a:buSzPts val="1100"/>
              <a:buFont typeface="Arial"/>
              <a:buNone/>
            </a:pPr>
            <a:r>
              <a:t/>
            </a:r>
            <a:endParaRPr b="1"/>
          </a:p>
          <a:p>
            <a:pPr indent="0" lvl="0" marL="0" rtl="0" algn="l">
              <a:lnSpc>
                <a:spcPct val="100000"/>
              </a:lnSpc>
              <a:spcBef>
                <a:spcPts val="0"/>
              </a:spcBef>
              <a:spcAft>
                <a:spcPts val="0"/>
              </a:spcAft>
              <a:buClr>
                <a:schemeClr val="dk1"/>
              </a:buClr>
              <a:buSzPts val="1100"/>
              <a:buFont typeface="Arial"/>
              <a:buNone/>
            </a:pPr>
            <a:r>
              <a:t/>
            </a:r>
            <a:endParaRPr b="1"/>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cd83670a71_0_1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4" name="Google Shape;554;gcd83670a71_0_1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SG" u="sng">
                <a:solidFill>
                  <a:schemeClr val="dk1"/>
                </a:solidFill>
              </a:rPr>
              <a:t>Speaker Notes:</a:t>
            </a:r>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TELL YOUR STUDENTS</a:t>
            </a:r>
            <a:endParaRPr/>
          </a:p>
          <a:p>
            <a:pPr indent="0" lvl="0" marL="0" rtl="0" algn="l">
              <a:lnSpc>
                <a:spcPct val="100000"/>
              </a:lnSpc>
              <a:spcBef>
                <a:spcPts val="0"/>
              </a:spcBef>
              <a:spcAft>
                <a:spcPts val="0"/>
              </a:spcAft>
              <a:buClr>
                <a:schemeClr val="dk1"/>
              </a:buClr>
              <a:buSzPts val="1100"/>
              <a:buFont typeface="Arial"/>
              <a:buNone/>
            </a:pPr>
            <a:r>
              <a:rPr lang="en-SG">
                <a:solidFill>
                  <a:schemeClr val="dk1"/>
                </a:solidFill>
              </a:rPr>
              <a:t>Let’s look at traditional news channels such as, newspapers, TV, and radio. Increasingly these channels have established websites, so people can access their news at any time. But there are also other ways people consume information that they consider news including social media newsfeeds such as, Facebook, Instagram, Twitter, and many others. There is an array of other ways people gather news information whether it's a podcast and something they are told by a person like a family member or friend. What we need to be mindful of is that news isn’t people’s opinion, social media newsfeeds, or private messages you receive. We need to consider the potential motivation of a news source and we need to verify information.</a:t>
            </a:r>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cd83670a71_0_1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9" name="Google Shape;559;gcd83670a71_0_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SG" u="sng">
                <a:solidFill>
                  <a:schemeClr val="dk1"/>
                </a:solidFill>
              </a:rPr>
              <a:t>Speaker Notes:</a:t>
            </a:r>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TELL YOUR STUDENTS</a:t>
            </a:r>
            <a:endParaRPr/>
          </a:p>
          <a:p>
            <a:pPr indent="0" lvl="0" marL="0" rtl="0" algn="l">
              <a:lnSpc>
                <a:spcPct val="100000"/>
              </a:lnSpc>
              <a:spcBef>
                <a:spcPts val="0"/>
              </a:spcBef>
              <a:spcAft>
                <a:spcPts val="0"/>
              </a:spcAft>
              <a:buSzPts val="1100"/>
              <a:buNone/>
            </a:pPr>
            <a:r>
              <a:rPr lang="en-SG">
                <a:solidFill>
                  <a:schemeClr val="dk1"/>
                </a:solidFill>
              </a:rPr>
              <a:t>In 2016, the World News Daily Report website published an article about a National Geographic photographer who was eaten alive by a giant ocean sunfish in Peru. According to the article, 29-year-old Joaquín Álvarez Santos was on an underwater shoot with four other divers when he was swallowed whole by the fish, which weighed more than 2000 kg (4400 lbs.). One of the divers on the shoot, James C. Wyatt was said to have taken this photograph before the incident took place. Prior to our next class, spend two minutes doing a Google search of this news event to see what you can find.</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TEACHER’S NOTE</a:t>
            </a:r>
            <a:endParaRPr/>
          </a:p>
          <a:p>
            <a:pPr indent="0" lvl="0" marL="0" rtl="0" algn="l">
              <a:lnSpc>
                <a:spcPct val="100000"/>
              </a:lnSpc>
              <a:spcBef>
                <a:spcPts val="0"/>
              </a:spcBef>
              <a:spcAft>
                <a:spcPts val="0"/>
              </a:spcAft>
              <a:buSzPts val="1100"/>
              <a:buNone/>
            </a:pPr>
            <a:r>
              <a:rPr lang="en-SG">
                <a:solidFill>
                  <a:schemeClr val="dk1"/>
                </a:solidFill>
              </a:rPr>
              <a:t>If students do not have access to the internet, share the example with them and walk through the exercise.</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ASK YOUR STUDENTS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What did you find?</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TELL YOUR STUDENTS</a:t>
            </a:r>
            <a:endParaRPr/>
          </a:p>
          <a:p>
            <a:pPr indent="0" lvl="0" marL="0" rtl="0" algn="l">
              <a:lnSpc>
                <a:spcPct val="100000"/>
              </a:lnSpc>
              <a:spcBef>
                <a:spcPts val="0"/>
              </a:spcBef>
              <a:spcAft>
                <a:spcPts val="0"/>
              </a:spcAft>
              <a:buSzPts val="1100"/>
              <a:buNone/>
            </a:pPr>
            <a:r>
              <a:rPr lang="en-SG">
                <a:solidFill>
                  <a:schemeClr val="dk1"/>
                </a:solidFill>
              </a:rPr>
              <a:t>You may have discovered in your search that this article is fictional. Every piece of news content has a source, which can be defined as the person, publication, or agency that captured an image or has information about the original news event.</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SG">
                <a:solidFill>
                  <a:schemeClr val="dk1"/>
                </a:solidFill>
              </a:rPr>
              <a:t>The source of this story is the World News Daily Report website, which has a disclaimer stating that it “assumes all responsibility for the satirical nature of its articles” and that “all characters appearing in the articles in this website — even those based on real people — are entirely fictional.” However, you may have also discovered that the photograph is real. It was captured by photographer Miguel Pereira, who encountered a massive sunfish off the coast of Portugal (and lived to tell the tale) in 2013.</a:t>
            </a:r>
            <a:endParaRPr b="1">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ASK YOUR STUDENTS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Why do you think the website published this article?</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Do you think there should be a website that only publishes fictional content?</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Do you think all readers will realize that World News Daily Report stories are fictional? Why/why not?</a:t>
            </a:r>
            <a:endParaRPr b="1">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cd83670a71_0_1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4" name="Google Shape;564;gcd83670a71_0_1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SG" u="sng">
                <a:solidFill>
                  <a:schemeClr val="dk1"/>
                </a:solidFill>
              </a:rPr>
              <a:t>Speaker Notes:</a:t>
            </a:r>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TELL YOUR STUDENTS</a:t>
            </a:r>
            <a:endParaRPr/>
          </a:p>
          <a:p>
            <a:pPr indent="0" lvl="0" marL="0" rtl="0" algn="l">
              <a:lnSpc>
                <a:spcPct val="100000"/>
              </a:lnSpc>
              <a:spcBef>
                <a:spcPts val="0"/>
              </a:spcBef>
              <a:spcAft>
                <a:spcPts val="0"/>
              </a:spcAft>
              <a:buSzPts val="1100"/>
              <a:buNone/>
            </a:pPr>
            <a:r>
              <a:rPr lang="en-SG">
                <a:solidFill>
                  <a:schemeClr val="dk1"/>
                </a:solidFill>
              </a:rPr>
              <a:t>How many of you have shared news on social media before? People around the world today are reporting events on Facebook, Twitter, YouTube, and messaging apps like Snapchat and WhatsApp. Millions of people have used social media as an important tool to organize protests and engage with the news (by posting photos/videos/status updates, sharing, and commenting). Knowing how to filter and make sense of all this information is an important skill for anyone who wants to consume the news today. This skill becomes especially important because people can create, read, or even unwittingly share misinformation and fake news.</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ASK YOUR STUDENTS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“Can you think of (any) news events where you were fooled by a rumor or a false image or video?” </a:t>
            </a:r>
            <a:r>
              <a:rPr i="1" lang="en-SG">
                <a:solidFill>
                  <a:schemeClr val="dk1"/>
                </a:solidFill>
              </a:rPr>
              <a:t>(First Draft)</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What was the event?</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How did you figure out that the news was fake?</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cd83670a71_0_1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gcd83670a71_0_1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SG" u="sng">
                <a:solidFill>
                  <a:schemeClr val="dk1"/>
                </a:solidFill>
              </a:rPr>
              <a:t>Speaker Notes:</a:t>
            </a:r>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TELL YOUR STUDENTS</a:t>
            </a:r>
            <a:endParaRPr/>
          </a:p>
          <a:p>
            <a:pPr indent="0" lvl="0" marL="0" rtl="0" algn="l">
              <a:lnSpc>
                <a:spcPct val="100000"/>
              </a:lnSpc>
              <a:spcBef>
                <a:spcPts val="0"/>
              </a:spcBef>
              <a:spcAft>
                <a:spcPts val="0"/>
              </a:spcAft>
              <a:buSzPts val="1100"/>
              <a:buNone/>
            </a:pPr>
            <a:r>
              <a:rPr lang="en-SG">
                <a:solidFill>
                  <a:schemeClr val="dk1"/>
                </a:solidFill>
              </a:rPr>
              <a:t>While some people intentionally try to fool news media by, for example, reposting a “no classes” or #WalangPasok announcement without looking at the date it was originally posted, other people may share the same information on social media out of a genuine interest to help or update others. “There are often so many false rumors during breaking news events that newsrooms have actually started collecting lists of them” </a:t>
            </a:r>
            <a:r>
              <a:rPr i="1" lang="en-SG">
                <a:solidFill>
                  <a:schemeClr val="dk1"/>
                </a:solidFill>
              </a:rPr>
              <a:t>(First Draft).</a:t>
            </a:r>
            <a:r>
              <a:rPr lang="en-SG">
                <a:solidFill>
                  <a:schemeClr val="dk1"/>
                </a:solidFill>
              </a:rPr>
              <a:t> Journalists are trained to remain skeptical of everything they hear and see — whether it is breaking news or viral content — until they can verify or debunk the source.</a:t>
            </a:r>
            <a:endParaRPr/>
          </a:p>
          <a:p>
            <a:pPr indent="0" lvl="0" marL="45720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SG">
                <a:solidFill>
                  <a:schemeClr val="dk1"/>
                </a:solidFill>
              </a:rPr>
              <a:t>In this collection of learning experiences, you will learn how to verify information such as videos, images, and other news stories so that you can distinguish fact from fiction in the current media landscape. Verification is a process by which a news organization or a person gathers and assesses evidence to investigate if information is accurate or not. Although the process of verification used to be performed mainly by journalists and news organizations, it has become essential for anyone who wants to stay well-informed about current events. In an environment where anybody can create and share information online, especially on social media, being able to verify the content we consume and share is important for building healthy online communities and building a reputation of trust on social media.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cd83670a71_0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 name="Google Shape;394;gcd83670a71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SG" sz="1200" u="sng" cap="none" strike="noStrike">
                <a:solidFill>
                  <a:srgbClr val="000000"/>
                </a:solidFill>
                <a:latin typeface="Arial"/>
                <a:ea typeface="Arial"/>
                <a:cs typeface="Arial"/>
                <a:sym typeface="Arial"/>
              </a:rPr>
              <a:t>Speaker Notes:</a:t>
            </a:r>
            <a:endParaRPr/>
          </a:p>
          <a:p>
            <a:pPr indent="0" lvl="0" marL="0" rtl="0" algn="l">
              <a:lnSpc>
                <a:spcPct val="100000"/>
              </a:lnSpc>
              <a:spcBef>
                <a:spcPts val="0"/>
              </a:spcBef>
              <a:spcAft>
                <a:spcPts val="0"/>
              </a:spcAft>
              <a:buSzPts val="1100"/>
              <a:buNone/>
            </a:pPr>
            <a:r>
              <a:t/>
            </a:r>
            <a:endParaRPr b="1" sz="1200">
              <a:solidFill>
                <a:schemeClr val="dk1"/>
              </a:solidFill>
            </a:endParaRPr>
          </a:p>
          <a:p>
            <a:pPr indent="0" lvl="0" marL="0" rtl="0" algn="l">
              <a:lnSpc>
                <a:spcPct val="100000"/>
              </a:lnSpc>
              <a:spcBef>
                <a:spcPts val="0"/>
              </a:spcBef>
              <a:spcAft>
                <a:spcPts val="0"/>
              </a:spcAft>
              <a:buSzPts val="1100"/>
              <a:buNone/>
            </a:pPr>
            <a:r>
              <a:rPr b="1" lang="en-SG" sz="1200">
                <a:solidFill>
                  <a:schemeClr val="dk1"/>
                </a:solidFill>
              </a:rPr>
              <a:t>ASK YOUR STUDENTS</a:t>
            </a:r>
            <a:endParaRPr/>
          </a:p>
          <a:p>
            <a:pPr indent="-298450" lvl="0" marL="457200" rtl="0" algn="l">
              <a:lnSpc>
                <a:spcPct val="100000"/>
              </a:lnSpc>
              <a:spcBef>
                <a:spcPts val="0"/>
              </a:spcBef>
              <a:spcAft>
                <a:spcPts val="0"/>
              </a:spcAft>
              <a:buClr>
                <a:schemeClr val="dk1"/>
              </a:buClr>
              <a:buSzPts val="1100"/>
              <a:buChar char="●"/>
            </a:pPr>
            <a:r>
              <a:rPr lang="en-SG" sz="1200">
                <a:solidFill>
                  <a:schemeClr val="dk1"/>
                </a:solidFill>
              </a:rPr>
              <a:t>What do the scenarios have in common?</a:t>
            </a:r>
            <a:endParaRPr/>
          </a:p>
          <a:p>
            <a:pPr indent="-298450" lvl="0" marL="457200" rtl="0" algn="l">
              <a:lnSpc>
                <a:spcPct val="100000"/>
              </a:lnSpc>
              <a:spcBef>
                <a:spcPts val="0"/>
              </a:spcBef>
              <a:spcAft>
                <a:spcPts val="0"/>
              </a:spcAft>
              <a:buClr>
                <a:schemeClr val="dk1"/>
              </a:buClr>
              <a:buSzPts val="1100"/>
              <a:buChar char="●"/>
            </a:pPr>
            <a:r>
              <a:rPr lang="en-SG" sz="1200">
                <a:solidFill>
                  <a:schemeClr val="dk1"/>
                </a:solidFill>
              </a:rPr>
              <a:t>Which one was the hardest to talk about? The easiest? Why?</a:t>
            </a:r>
            <a:endParaRPr/>
          </a:p>
          <a:p>
            <a:pPr indent="-298450" lvl="0" marL="457200" rtl="0" algn="l">
              <a:lnSpc>
                <a:spcPct val="100000"/>
              </a:lnSpc>
              <a:spcBef>
                <a:spcPts val="0"/>
              </a:spcBef>
              <a:spcAft>
                <a:spcPts val="0"/>
              </a:spcAft>
              <a:buClr>
                <a:schemeClr val="dk1"/>
              </a:buClr>
              <a:buSzPts val="1100"/>
              <a:buChar char="●"/>
            </a:pPr>
            <a:r>
              <a:rPr lang="en-SG" sz="1200">
                <a:solidFill>
                  <a:schemeClr val="dk1"/>
                </a:solidFill>
              </a:rPr>
              <a:t>How would you address/deal with each of the scenarios were it to happen to you?</a:t>
            </a:r>
            <a:endParaRPr/>
          </a:p>
          <a:p>
            <a:pPr indent="-298450" lvl="0" marL="457200" rtl="0" algn="l">
              <a:lnSpc>
                <a:spcPct val="100000"/>
              </a:lnSpc>
              <a:spcBef>
                <a:spcPts val="0"/>
              </a:spcBef>
              <a:spcAft>
                <a:spcPts val="0"/>
              </a:spcAft>
              <a:buClr>
                <a:schemeClr val="dk1"/>
              </a:buClr>
              <a:buSzPts val="1100"/>
              <a:buChar char="●"/>
            </a:pPr>
            <a:r>
              <a:rPr lang="en-SG" sz="1200">
                <a:solidFill>
                  <a:schemeClr val="dk1"/>
                </a:solidFill>
              </a:rPr>
              <a:t>How can you protect yourself from other types of invasions of privacy?</a:t>
            </a:r>
            <a:endParaRPr/>
          </a:p>
          <a:p>
            <a:pPr indent="0" lvl="0" marL="0" rtl="0" algn="l">
              <a:lnSpc>
                <a:spcPct val="100000"/>
              </a:lnSpc>
              <a:spcBef>
                <a:spcPts val="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SzPts val="1100"/>
              <a:buNone/>
            </a:pPr>
            <a:r>
              <a:rPr b="1" lang="en-SG" sz="1200">
                <a:solidFill>
                  <a:schemeClr val="dk1"/>
                </a:solidFill>
              </a:rPr>
              <a:t>TEACHER’S NOTE</a:t>
            </a:r>
            <a:endParaRPr/>
          </a:p>
          <a:p>
            <a:pPr indent="0" lvl="0" marL="0" rtl="0" algn="l">
              <a:lnSpc>
                <a:spcPct val="100000"/>
              </a:lnSpc>
              <a:spcBef>
                <a:spcPts val="0"/>
              </a:spcBef>
              <a:spcAft>
                <a:spcPts val="0"/>
              </a:spcAft>
              <a:buSzPts val="1100"/>
              <a:buNone/>
            </a:pPr>
            <a:r>
              <a:rPr lang="en-SG" sz="1200">
                <a:solidFill>
                  <a:schemeClr val="dk1"/>
                </a:solidFill>
              </a:rPr>
              <a:t>For guidance on how to address/deal with each of the scenarios in the handout, please refer to the educator’s copy.</a:t>
            </a:r>
            <a:endParaRPr b="1" sz="1400">
              <a:solidFill>
                <a:schemeClr val="dk1"/>
              </a:solidFill>
            </a:endParaRPr>
          </a:p>
          <a:p>
            <a:pPr indent="0" lvl="0" marL="0" rtl="0" algn="l">
              <a:lnSpc>
                <a:spcPct val="100000"/>
              </a:lnSpc>
              <a:spcBef>
                <a:spcPts val="0"/>
              </a:spcBef>
              <a:spcAft>
                <a:spcPts val="0"/>
              </a:spcAft>
              <a:buSzPts val="1100"/>
              <a:buNone/>
            </a:pPr>
            <a:r>
              <a:t/>
            </a:r>
            <a:endParaRPr b="1" sz="1200">
              <a:solidFill>
                <a:schemeClr val="dk1"/>
              </a:solidFill>
            </a:endParaRPr>
          </a:p>
          <a:p>
            <a:pPr indent="0" lvl="0" marL="0" rtl="0" algn="l">
              <a:lnSpc>
                <a:spcPct val="100000"/>
              </a:lnSpc>
              <a:spcBef>
                <a:spcPts val="0"/>
              </a:spcBef>
              <a:spcAft>
                <a:spcPts val="0"/>
              </a:spcAft>
              <a:buSzPts val="1100"/>
              <a:buNone/>
            </a:pPr>
            <a:r>
              <a:t/>
            </a:r>
            <a:endParaRPr b="1" sz="1200">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cd83670a71_0_1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4" name="Google Shape;574;gcd83670a71_0_1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cd83670a71_0_1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9" name="Google Shape;579;gcd83670a71_0_1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SG" u="sng">
                <a:solidFill>
                  <a:schemeClr val="dk1"/>
                </a:solidFill>
              </a:rPr>
              <a:t>Speaker Notes:</a:t>
            </a:r>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ASK YOUR STUDENTS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Has anyone heard of fact-checking or fact-checkers before?</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What do you think fact-checkers do?</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TELL YOUR STUDENTS</a:t>
            </a:r>
            <a:endParaRPr/>
          </a:p>
          <a:p>
            <a:pPr indent="0" lvl="0" marL="0" rtl="0" algn="l">
              <a:lnSpc>
                <a:spcPct val="100000"/>
              </a:lnSpc>
              <a:spcBef>
                <a:spcPts val="0"/>
              </a:spcBef>
              <a:spcAft>
                <a:spcPts val="0"/>
              </a:spcAft>
              <a:buClr>
                <a:schemeClr val="dk1"/>
              </a:buClr>
              <a:buSzPts val="1100"/>
              <a:buFont typeface="Arial"/>
              <a:buNone/>
            </a:pPr>
            <a:r>
              <a:rPr lang="en-SG">
                <a:solidFill>
                  <a:schemeClr val="dk1"/>
                </a:solidFill>
              </a:rPr>
              <a:t>Fact-checkers are people who identify and then verify or refute every single fact in a piece of writing. Fact-checkers have traditionally worked for newspapers, magazines, authors, or book publishers, but in recent decades, they are increasingly verifying political content. As you can see in the </a:t>
            </a:r>
            <a:r>
              <a:rPr i="1" lang="en-SG">
                <a:solidFill>
                  <a:schemeClr val="dk1"/>
                </a:solidFill>
              </a:rPr>
              <a:t>First Draft </a:t>
            </a:r>
            <a:r>
              <a:rPr lang="en-SG">
                <a:solidFill>
                  <a:schemeClr val="dk1"/>
                </a:solidFill>
              </a:rPr>
              <a:t>article, professionals believe that the number of fact-checkers worldwide will increase in the future due to the rise of social media and user-generated news content.</a:t>
            </a:r>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SG">
                <a:solidFill>
                  <a:schemeClr val="dk1"/>
                </a:solidFill>
              </a:rPr>
              <a:t>Verification is examining unofficial sources on the web, sometimes known as “user-generated content,” such as when someone is at an event and then uploads video footage. Fact-checkers look at official sources: policies, government documents, speeches made by politicians, etc. All fact-checkers use some variant of the verification process. However, as previously mentioned, anyone can use the verification process when consuming the news. You can use popular websites such as Snopes and IFCN to help you verify the accuracy of news content you come across online. Leaning on all three sources to verify the story will help further confirm its accuracy.</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cd83670a71_0_1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4" name="Google Shape;584;gcd83670a71_0_1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SG" u="sng">
                <a:solidFill>
                  <a:schemeClr val="dk1"/>
                </a:solidFill>
              </a:rPr>
              <a:t>Speaker Notes:</a:t>
            </a:r>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ASSIGNMENT</a:t>
            </a:r>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IMAGE CLASS INTERACTION</a:t>
            </a:r>
            <a:endParaRPr/>
          </a:p>
          <a:p>
            <a:pPr indent="0" lvl="0" marL="0" rtl="0" algn="l">
              <a:lnSpc>
                <a:spcPct val="100000"/>
              </a:lnSpc>
              <a:spcBef>
                <a:spcPts val="0"/>
              </a:spcBef>
              <a:spcAft>
                <a:spcPts val="0"/>
              </a:spcAft>
              <a:buClr>
                <a:schemeClr val="dk1"/>
              </a:buClr>
              <a:buSzPts val="1100"/>
              <a:buFont typeface="Arial"/>
              <a:buNone/>
            </a:pPr>
            <a:r>
              <a:rPr lang="en-SG">
                <a:solidFill>
                  <a:schemeClr val="dk1"/>
                </a:solidFill>
              </a:rPr>
              <a:t>Project the pigfish image on a projection screen at the front of the room. While asking questions, ask students how identifying this image as a hoax is beneficial for publications and news consumers.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TELL YOUR STUDENTS</a:t>
            </a:r>
            <a:endParaRPr/>
          </a:p>
          <a:p>
            <a:pPr indent="0" lvl="0" marL="0" rtl="0" algn="l">
              <a:lnSpc>
                <a:spcPct val="100000"/>
              </a:lnSpc>
              <a:spcBef>
                <a:spcPts val="0"/>
              </a:spcBef>
              <a:spcAft>
                <a:spcPts val="0"/>
              </a:spcAft>
              <a:buClr>
                <a:schemeClr val="dk1"/>
              </a:buClr>
              <a:buSzPts val="1100"/>
              <a:buFont typeface="Arial"/>
              <a:buNone/>
            </a:pPr>
            <a:r>
              <a:rPr lang="en-SG">
                <a:solidFill>
                  <a:schemeClr val="dk1"/>
                </a:solidFill>
              </a:rPr>
              <a:t>This image has been shared on social media sites like Facebook and YouTube with text identifying the creature as a “pigfish” or a “wild hogfish.” Visit the Snopes fact-checking website and review how fact-checkers have refuted this image as a hoax.</a:t>
            </a:r>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SG">
                <a:solidFill>
                  <a:schemeClr val="dk1"/>
                </a:solidFill>
              </a:rPr>
              <a:t>Write a short paragraph explaining how identifying this image as a hoax is beneficial for publications and news consumers. What might some of the consequences be for publishing unverified information? Do you think there are situations where it is appropriate for people to publish unverified information?</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cd83670a71_0_1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9" name="Google Shape;589;gcd83670a71_0_1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SG" u="sng">
                <a:solidFill>
                  <a:schemeClr val="dk1"/>
                </a:solidFill>
              </a:rPr>
              <a:t>Speaker Notes:</a:t>
            </a:r>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RESOURCES</a:t>
            </a:r>
            <a:endParaRPr/>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Video by PBS NewsHour: Did fake news influence the outcome of Election 2016? - </a:t>
            </a:r>
            <a:r>
              <a:rPr b="0" i="0" lang="en-SG" sz="1100" u="sng" cap="none" strike="noStrike">
                <a:solidFill>
                  <a:srgbClr val="000000"/>
                </a:solidFill>
                <a:latin typeface="Arial"/>
                <a:ea typeface="Arial"/>
                <a:cs typeface="Arial"/>
                <a:sym typeface="Arial"/>
                <a:hlinkClick r:id="rId2">
                  <a:extLst>
                    <a:ext uri="{A12FA001-AC4F-418D-AE19-62706E023703}">
                      <ahyp:hlinkClr val="tx"/>
                    </a:ext>
                  </a:extLst>
                </a:hlinkClick>
              </a:rPr>
              <a:t>pbs.org/newshour/extra/daily-videos/why-is-it- important-for-news-sources-to-be-trustworthy</a:t>
            </a:r>
            <a:endParaRPr b="0"/>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Video by First Draft: Fake news. It’s complicated - </a:t>
            </a:r>
            <a:r>
              <a:rPr b="0" i="0" lang="en-SG" sz="1100" u="sng" cap="none" strike="noStrike">
                <a:solidFill>
                  <a:srgbClr val="000000"/>
                </a:solidFill>
                <a:latin typeface="Arial"/>
                <a:ea typeface="Arial"/>
                <a:cs typeface="Arial"/>
                <a:sym typeface="Arial"/>
                <a:hlinkClick r:id="rId3">
                  <a:extLst>
                    <a:ext uri="{A12FA001-AC4F-418D-AE19-62706E023703}">
                      <ahyp:hlinkClr val="tx"/>
                    </a:ext>
                  </a:extLst>
                </a:hlinkClick>
              </a:rPr>
              <a:t>firstdraftnews.org/fake-news-complicated</a:t>
            </a:r>
            <a:endParaRPr b="0"/>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Video by BBC Newsnight: The rise of ‘fake news’, manipulation and ‘alternative facts’ - </a:t>
            </a:r>
            <a:r>
              <a:rPr b="0" i="0" lang="en-SG" sz="1100" u="sng" cap="none" strike="noStrike">
                <a:solidFill>
                  <a:srgbClr val="000000"/>
                </a:solidFill>
                <a:latin typeface="Arial"/>
                <a:ea typeface="Arial"/>
                <a:cs typeface="Arial"/>
                <a:sym typeface="Arial"/>
                <a:hlinkClick r:id="rId4">
                  <a:extLst>
                    <a:ext uri="{A12FA001-AC4F-418D-AE19-62706E023703}">
                      <ahyp:hlinkClr val="tx"/>
                    </a:ext>
                  </a:extLst>
                </a:hlinkClick>
              </a:rPr>
              <a:t>youtube.com/watch?v=1aTApGWVGoI</a:t>
            </a:r>
            <a:endParaRPr b="0"/>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Article by The Reporters’ Lab: The number of fact-checkers around the world: 156… and growing - </a:t>
            </a:r>
            <a:r>
              <a:rPr b="0" i="0" lang="en-SG" sz="1100" u="sng" cap="none" strike="noStrike">
                <a:solidFill>
                  <a:srgbClr val="000000"/>
                </a:solidFill>
                <a:latin typeface="Arial"/>
                <a:ea typeface="Arial"/>
                <a:cs typeface="Arial"/>
                <a:sym typeface="Arial"/>
                <a:hlinkClick r:id="rId5">
                  <a:extLst>
                    <a:ext uri="{A12FA001-AC4F-418D-AE19-62706E023703}">
                      <ahyp:hlinkClr val="tx"/>
                    </a:ext>
                  </a:extLst>
                </a:hlinkClick>
              </a:rPr>
              <a:t>reporterslab.org/the-number-of-fact-checkers- around-the- world-156-and-growing</a:t>
            </a:r>
            <a:r>
              <a:rPr b="0" i="0" lang="en-SG" sz="1100" u="none" cap="none" strike="noStrike">
                <a:solidFill>
                  <a:srgbClr val="000000"/>
                </a:solidFill>
                <a:latin typeface="Arial"/>
                <a:ea typeface="Arial"/>
                <a:cs typeface="Arial"/>
                <a:sym typeface="Arial"/>
              </a:rPr>
              <a:t> </a:t>
            </a:r>
            <a:endParaRPr b="0"/>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Glossary by Youth and Media/First Draft: Information Verification Playlist Glossary - </a:t>
            </a:r>
            <a:r>
              <a:rPr b="0" i="0" lang="en-SG" sz="1100" u="sng" cap="none" strike="noStrike">
                <a:solidFill>
                  <a:srgbClr val="000000"/>
                </a:solidFill>
                <a:latin typeface="Arial"/>
                <a:ea typeface="Arial"/>
                <a:cs typeface="Arial"/>
                <a:sym typeface="Arial"/>
                <a:hlinkClick r:id="rId6">
                  <a:extLst>
                    <a:ext uri="{A12FA001-AC4F-418D-AE19-62706E023703}">
                      <ahyp:hlinkClr val="tx"/>
                    </a:ext>
                  </a:extLst>
                </a:hlinkClick>
              </a:rPr>
              <a:t>docs.google.com/document/d/1VPGGLrf2a7YMAGr-OwF0DQnA9XxAXvKB4IranXCSNHc/edit?usp=sharing</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FACT-CHECKING WEBSITES</a:t>
            </a:r>
            <a:endParaRPr/>
          </a:p>
          <a:p>
            <a:pPr indent="-298450" lvl="0" marL="457200" rtl="0" algn="l">
              <a:lnSpc>
                <a:spcPct val="100000"/>
              </a:lnSpc>
              <a:spcBef>
                <a:spcPts val="0"/>
              </a:spcBef>
              <a:spcAft>
                <a:spcPts val="0"/>
              </a:spcAft>
              <a:buSzPts val="1100"/>
              <a:buChar char="●"/>
            </a:pPr>
            <a:r>
              <a:rPr b="0" i="0" lang="en-SG" sz="1100" u="sng" cap="none" strike="noStrike">
                <a:solidFill>
                  <a:srgbClr val="000000"/>
                </a:solidFill>
                <a:latin typeface="Arial"/>
                <a:ea typeface="Arial"/>
                <a:cs typeface="Arial"/>
                <a:sym typeface="Arial"/>
                <a:hlinkClick r:id="rId7">
                  <a:extLst>
                    <a:ext uri="{A12FA001-AC4F-418D-AE19-62706E023703}">
                      <ahyp:hlinkClr val="tx"/>
                    </a:ext>
                  </a:extLst>
                </a:hlinkClick>
              </a:rPr>
              <a:t>snopes.com</a:t>
            </a:r>
            <a:endParaRPr b="0"/>
          </a:p>
          <a:p>
            <a:pPr indent="-298450" lvl="0" marL="457200" rtl="0" algn="l">
              <a:lnSpc>
                <a:spcPct val="100000"/>
              </a:lnSpc>
              <a:spcBef>
                <a:spcPts val="0"/>
              </a:spcBef>
              <a:spcAft>
                <a:spcPts val="0"/>
              </a:spcAft>
              <a:buSzPts val="1100"/>
              <a:buChar char="●"/>
            </a:pPr>
            <a:r>
              <a:rPr b="0" i="0" lang="en-SG" sz="1100" u="sng" cap="none" strike="noStrike">
                <a:solidFill>
                  <a:srgbClr val="000000"/>
                </a:solidFill>
                <a:latin typeface="Arial"/>
                <a:ea typeface="Arial"/>
                <a:cs typeface="Arial"/>
                <a:sym typeface="Arial"/>
                <a:hlinkClick r:id="rId8">
                  <a:extLst>
                    <a:ext uri="{A12FA001-AC4F-418D-AE19-62706E023703}">
                      <ahyp:hlinkClr val="tx"/>
                    </a:ext>
                  </a:extLst>
                </a:hlinkClick>
              </a:rPr>
              <a:t>poynter.org/ifcn/</a:t>
            </a:r>
            <a:endParaRPr b="0"/>
          </a:p>
          <a:p>
            <a:pPr indent="-228600" lvl="0" marL="45720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cd83670a71_0_1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4" name="Google Shape;594;gcd83670a71_0_1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SG" u="sng">
                <a:solidFill>
                  <a:schemeClr val="dk1"/>
                </a:solidFill>
              </a:rPr>
              <a:t>Speaker Notes:</a:t>
            </a:r>
            <a:endParaRPr/>
          </a:p>
          <a:p>
            <a:pPr indent="0" lvl="0" marL="0" marR="457200" rtl="0" algn="l">
              <a:lnSpc>
                <a:spcPct val="106666"/>
              </a:lnSpc>
              <a:spcBef>
                <a:spcPts val="65"/>
              </a:spcBef>
              <a:spcAft>
                <a:spcPts val="0"/>
              </a:spcAft>
              <a:buClr>
                <a:schemeClr val="dk1"/>
              </a:buClr>
              <a:buSzPts val="1100"/>
              <a:buFont typeface="Arial"/>
              <a:buNone/>
            </a:pPr>
            <a:r>
              <a:t/>
            </a:r>
            <a:endParaRPr b="1" i="0">
              <a:solidFill>
                <a:schemeClr val="dk1"/>
              </a:solidFill>
            </a:endParaRPr>
          </a:p>
          <a:p>
            <a:pPr indent="0" lvl="0" marL="0" marR="457200" rtl="0" algn="l">
              <a:lnSpc>
                <a:spcPct val="106666"/>
              </a:lnSpc>
              <a:spcBef>
                <a:spcPts val="65"/>
              </a:spcBef>
              <a:spcAft>
                <a:spcPts val="0"/>
              </a:spcAft>
              <a:buClr>
                <a:schemeClr val="dk1"/>
              </a:buClr>
              <a:buSzPts val="1100"/>
              <a:buFont typeface="Arial"/>
              <a:buNone/>
            </a:pPr>
            <a:r>
              <a:rPr b="1" i="0" lang="en-SG">
                <a:solidFill>
                  <a:schemeClr val="dk1"/>
                </a:solidFill>
              </a:rPr>
              <a:t>LESSON OBJECTIVE</a:t>
            </a:r>
            <a:endParaRPr/>
          </a:p>
          <a:p>
            <a:pPr indent="0" lvl="0" marL="0" marR="457200" rtl="0" algn="l">
              <a:lnSpc>
                <a:spcPct val="106666"/>
              </a:lnSpc>
              <a:spcBef>
                <a:spcPts val="65"/>
              </a:spcBef>
              <a:spcAft>
                <a:spcPts val="0"/>
              </a:spcAft>
              <a:buClr>
                <a:schemeClr val="dk1"/>
              </a:buClr>
              <a:buSzPts val="1100"/>
              <a:buFont typeface="Arial"/>
              <a:buNone/>
            </a:pPr>
            <a:r>
              <a:rPr lang="en-SG">
                <a:solidFill>
                  <a:schemeClr val="dk1"/>
                </a:solidFill>
                <a:highlight>
                  <a:srgbClr val="D9D2E9"/>
                </a:highlight>
              </a:rPr>
              <a:t>Students</a:t>
            </a:r>
            <a:r>
              <a:rPr lang="en-SG">
                <a:solidFill>
                  <a:schemeClr val="dk1"/>
                </a:solidFill>
              </a:rPr>
              <a:t> will learn about a five-step checklist they can use to verify the origin, source, date, location, and objective of a news image or video. They will recognize the limitations inherent in the verification process and begin to consider the various online and offline tools they can use to investigate the veracity of content online. </a:t>
            </a:r>
            <a:r>
              <a:rPr lang="en-SG">
                <a:solidFill>
                  <a:schemeClr val="dk1"/>
                </a:solidFill>
                <a:highlight>
                  <a:srgbClr val="D9D2E9"/>
                </a:highlight>
              </a:rPr>
              <a:t>Students</a:t>
            </a:r>
            <a:r>
              <a:rPr lang="en-SG">
                <a:solidFill>
                  <a:schemeClr val="dk1"/>
                </a:solidFill>
              </a:rPr>
              <a:t> will reflect on how a source’s objective may affect the portrayal of a news event.</a:t>
            </a:r>
            <a:endParaRPr/>
          </a:p>
          <a:p>
            <a:pPr indent="0" lvl="0" marL="457200" marR="457200" rtl="0" algn="l">
              <a:lnSpc>
                <a:spcPct val="106666"/>
              </a:lnSpc>
              <a:spcBef>
                <a:spcPts val="65"/>
              </a:spcBef>
              <a:spcAft>
                <a:spcPts val="0"/>
              </a:spcAft>
              <a:buClr>
                <a:schemeClr val="dk1"/>
              </a:buClr>
              <a:buSzPts val="1100"/>
              <a:buFont typeface="Arial"/>
              <a:buNone/>
            </a:pPr>
            <a:r>
              <a:t/>
            </a:r>
            <a:endParaRPr i="0">
              <a:solidFill>
                <a:schemeClr val="dk1"/>
              </a:solidFill>
            </a:endParaRPr>
          </a:p>
          <a:p>
            <a:pPr indent="0" lvl="0" marL="0" marR="457200" rtl="0" algn="l">
              <a:lnSpc>
                <a:spcPct val="106666"/>
              </a:lnSpc>
              <a:spcBef>
                <a:spcPts val="65"/>
              </a:spcBef>
              <a:spcAft>
                <a:spcPts val="0"/>
              </a:spcAft>
              <a:buSzPts val="1100"/>
              <a:buNone/>
            </a:pPr>
            <a:r>
              <a:rPr b="1" i="0" lang="en-SG">
                <a:solidFill>
                  <a:schemeClr val="dk1"/>
                </a:solidFill>
              </a:rPr>
              <a:t>ESTIMATED TIME</a:t>
            </a:r>
            <a:endParaRPr/>
          </a:p>
          <a:p>
            <a:pPr indent="0" lvl="0" marL="0" marR="457200" rtl="0" algn="l">
              <a:lnSpc>
                <a:spcPct val="106666"/>
              </a:lnSpc>
              <a:spcBef>
                <a:spcPts val="65"/>
              </a:spcBef>
              <a:spcAft>
                <a:spcPts val="0"/>
              </a:spcAft>
              <a:buSzPts val="1100"/>
              <a:buNone/>
            </a:pPr>
            <a:r>
              <a:rPr i="0" lang="en-SG">
                <a:solidFill>
                  <a:schemeClr val="dk1"/>
                </a:solidFill>
              </a:rPr>
              <a:t>30 Minutes</a:t>
            </a:r>
            <a:endParaRPr/>
          </a:p>
          <a:p>
            <a:pPr indent="0" lvl="0" marL="0" marR="457200" rtl="0" algn="l">
              <a:lnSpc>
                <a:spcPct val="106666"/>
              </a:lnSpc>
              <a:spcBef>
                <a:spcPts val="65"/>
              </a:spcBef>
              <a:spcAft>
                <a:spcPts val="0"/>
              </a:spcAft>
              <a:buSzPts val="1100"/>
              <a:buNone/>
            </a:pPr>
            <a:r>
              <a:t/>
            </a:r>
            <a:endParaRPr i="0">
              <a:solidFill>
                <a:schemeClr val="dk1"/>
              </a:solidFill>
            </a:endParaRPr>
          </a:p>
          <a:p>
            <a:pPr indent="0" lvl="0" marL="0" marR="457200" rtl="0" algn="l">
              <a:lnSpc>
                <a:spcPct val="106666"/>
              </a:lnSpc>
              <a:spcBef>
                <a:spcPts val="65"/>
              </a:spcBef>
              <a:spcAft>
                <a:spcPts val="0"/>
              </a:spcAft>
              <a:buSzPts val="1100"/>
              <a:buNone/>
            </a:pPr>
            <a:r>
              <a:rPr b="1" i="0" lang="en-SG">
                <a:solidFill>
                  <a:schemeClr val="dk1"/>
                </a:solidFill>
              </a:rPr>
              <a:t>ESSENTIAL QUESTION</a:t>
            </a:r>
            <a:endParaRPr/>
          </a:p>
          <a:p>
            <a:pPr indent="-298450" lvl="0" marL="457200" rtl="0" algn="l">
              <a:lnSpc>
                <a:spcPct val="100000"/>
              </a:lnSpc>
              <a:spcBef>
                <a:spcPts val="0"/>
              </a:spcBef>
              <a:spcAft>
                <a:spcPts val="0"/>
              </a:spcAft>
              <a:buClr>
                <a:schemeClr val="dk1"/>
              </a:buClr>
              <a:buSzPts val="1100"/>
              <a:buChar char="●"/>
            </a:pPr>
            <a:r>
              <a:rPr i="0" lang="en-SG">
                <a:solidFill>
                  <a:schemeClr val="dk1"/>
                </a:solidFill>
              </a:rPr>
              <a:t>How can you check if content online is factual or not?</a:t>
            </a:r>
            <a:endParaRPr/>
          </a:p>
          <a:p>
            <a:pPr indent="-298450" lvl="0" marL="457200" rtl="0" algn="l">
              <a:lnSpc>
                <a:spcPct val="100000"/>
              </a:lnSpc>
              <a:spcBef>
                <a:spcPts val="0"/>
              </a:spcBef>
              <a:spcAft>
                <a:spcPts val="0"/>
              </a:spcAft>
              <a:buClr>
                <a:schemeClr val="dk1"/>
              </a:buClr>
              <a:buSzPts val="1100"/>
              <a:buChar char="●"/>
            </a:pPr>
            <a:r>
              <a:rPr i="0" lang="en-SG">
                <a:solidFill>
                  <a:schemeClr val="dk1"/>
                </a:solidFill>
              </a:rPr>
              <a:t>How can a person’s (who created content or re-shared it) potential motivation play a role in verifying online content?</a:t>
            </a:r>
            <a:endParaRPr/>
          </a:p>
          <a:p>
            <a:pPr indent="-228600" lvl="0" marL="457200" rtl="0" algn="l">
              <a:lnSpc>
                <a:spcPct val="100000"/>
              </a:lnSpc>
              <a:spcBef>
                <a:spcPts val="0"/>
              </a:spcBef>
              <a:spcAft>
                <a:spcPts val="0"/>
              </a:spcAft>
              <a:buClr>
                <a:schemeClr val="dk1"/>
              </a:buClr>
              <a:buSzPts val="1100"/>
              <a:buNone/>
            </a:pPr>
            <a:r>
              <a:t/>
            </a:r>
            <a:endParaRPr i="0">
              <a:solidFill>
                <a:schemeClr val="dk1"/>
              </a:solidFill>
            </a:endParaRPr>
          </a:p>
          <a:p>
            <a:pPr indent="0" lvl="0" marL="0" rtl="0" algn="l">
              <a:lnSpc>
                <a:spcPct val="100000"/>
              </a:lnSpc>
              <a:spcBef>
                <a:spcPts val="0"/>
              </a:spcBef>
              <a:spcAft>
                <a:spcPts val="0"/>
              </a:spcAft>
              <a:buSzPts val="1100"/>
              <a:buNone/>
            </a:pPr>
            <a:r>
              <a:rPr b="1" i="0" lang="en-SG">
                <a:solidFill>
                  <a:schemeClr val="dk1"/>
                </a:solidFill>
              </a:rPr>
              <a:t>MATERIALS</a:t>
            </a:r>
            <a:endParaRPr/>
          </a:p>
          <a:p>
            <a:pPr indent="-298450" lvl="0" marL="457200" rtl="0" algn="l">
              <a:lnSpc>
                <a:spcPct val="100000"/>
              </a:lnSpc>
              <a:spcBef>
                <a:spcPts val="0"/>
              </a:spcBef>
              <a:spcAft>
                <a:spcPts val="0"/>
              </a:spcAft>
              <a:buClr>
                <a:schemeClr val="dk1"/>
              </a:buClr>
              <a:buSzPts val="1100"/>
              <a:buChar char="●"/>
            </a:pPr>
            <a:r>
              <a:rPr lang="en-SG"/>
              <a:t>“Verification Checklist” Handout </a:t>
            </a:r>
            <a:endParaRPr/>
          </a:p>
          <a:p>
            <a:pPr indent="-298450" lvl="0" marL="457200" rtl="0" algn="l">
              <a:lnSpc>
                <a:spcPct val="100000"/>
              </a:lnSpc>
              <a:spcBef>
                <a:spcPts val="0"/>
              </a:spcBef>
              <a:spcAft>
                <a:spcPts val="0"/>
              </a:spcAft>
              <a:buClr>
                <a:schemeClr val="dk1"/>
              </a:buClr>
              <a:buSzPts val="1100"/>
              <a:buChar char="●"/>
            </a:pPr>
            <a:r>
              <a:rPr lang="en-SG"/>
              <a:t>“Verification Checklist” Handout - Educator’s Copy </a:t>
            </a:r>
            <a:endParaRPr/>
          </a:p>
          <a:p>
            <a:pPr indent="-298450" lvl="0" marL="457200" rtl="0" algn="l">
              <a:lnSpc>
                <a:spcPct val="100000"/>
              </a:lnSpc>
              <a:spcBef>
                <a:spcPts val="0"/>
              </a:spcBef>
              <a:spcAft>
                <a:spcPts val="0"/>
              </a:spcAft>
              <a:buClr>
                <a:schemeClr val="dk1"/>
              </a:buClr>
              <a:buSzPts val="1100"/>
              <a:buChar char="●"/>
            </a:pPr>
            <a:r>
              <a:rPr lang="en-SG"/>
              <a:t>Projector </a:t>
            </a:r>
            <a:endParaRPr/>
          </a:p>
          <a:p>
            <a:pPr indent="-298450" lvl="0" marL="457200" rtl="0" algn="l">
              <a:lnSpc>
                <a:spcPct val="100000"/>
              </a:lnSpc>
              <a:spcBef>
                <a:spcPts val="0"/>
              </a:spcBef>
              <a:spcAft>
                <a:spcPts val="0"/>
              </a:spcAft>
              <a:buClr>
                <a:schemeClr val="dk1"/>
              </a:buClr>
              <a:buSzPts val="1100"/>
              <a:buChar char="●"/>
            </a:pPr>
            <a:r>
              <a:rPr lang="en-SG"/>
              <a:t>”Braving Flood Waters to Get Married” Images</a:t>
            </a:r>
            <a:endParaRPr/>
          </a:p>
          <a:p>
            <a:pPr indent="-298450" lvl="0" marL="457200" rtl="0" algn="l">
              <a:lnSpc>
                <a:spcPct val="100000"/>
              </a:lnSpc>
              <a:spcBef>
                <a:spcPts val="0"/>
              </a:spcBef>
              <a:spcAft>
                <a:spcPts val="0"/>
              </a:spcAft>
              <a:buClr>
                <a:schemeClr val="dk1"/>
              </a:buClr>
              <a:buSzPts val="1100"/>
              <a:buChar char="●"/>
            </a:pPr>
            <a:r>
              <a:rPr lang="en-SG"/>
              <a:t>Internet Access </a:t>
            </a:r>
            <a:endParaRPr/>
          </a:p>
          <a:p>
            <a:pPr indent="-298450" lvl="0" marL="457200" rtl="0" algn="l">
              <a:lnSpc>
                <a:spcPct val="100000"/>
              </a:lnSpc>
              <a:spcBef>
                <a:spcPts val="0"/>
              </a:spcBef>
              <a:spcAft>
                <a:spcPts val="0"/>
              </a:spcAft>
              <a:buClr>
                <a:schemeClr val="dk1"/>
              </a:buClr>
              <a:buSzPts val="1100"/>
              <a:buChar char="●"/>
            </a:pPr>
            <a:r>
              <a:rPr lang="en-SG"/>
              <a:t>Additional Teacher Resources Listed</a:t>
            </a:r>
            <a:endParaRPr i="0">
              <a:solidFill>
                <a:schemeClr val="dk1"/>
              </a:solidFill>
            </a:endParaRPr>
          </a:p>
          <a:p>
            <a:pPr indent="-228600" lvl="0" marL="457200" rtl="0" algn="l">
              <a:lnSpc>
                <a:spcPct val="100000"/>
              </a:lnSpc>
              <a:spcBef>
                <a:spcPts val="0"/>
              </a:spcBef>
              <a:spcAft>
                <a:spcPts val="0"/>
              </a:spcAft>
              <a:buClr>
                <a:schemeClr val="dk1"/>
              </a:buClr>
              <a:buSzPts val="1100"/>
              <a:buNone/>
            </a:pPr>
            <a:r>
              <a:t/>
            </a:r>
            <a:endParaRPr i="0">
              <a:solidFill>
                <a:schemeClr val="dk1"/>
              </a:solidFill>
            </a:endParaRPr>
          </a:p>
          <a:p>
            <a:pPr indent="0" lvl="0" marL="0" rtl="0" algn="l">
              <a:lnSpc>
                <a:spcPct val="100000"/>
              </a:lnSpc>
              <a:spcBef>
                <a:spcPts val="0"/>
              </a:spcBef>
              <a:spcAft>
                <a:spcPts val="0"/>
              </a:spcAft>
              <a:buSzPts val="1100"/>
              <a:buNone/>
            </a:pPr>
            <a:r>
              <a:rPr b="1" i="0" lang="en-SG">
                <a:solidFill>
                  <a:schemeClr val="dk1"/>
                </a:solidFill>
              </a:rPr>
              <a:t>PREPARATION</a:t>
            </a:r>
            <a:endParaRPr/>
          </a:p>
          <a:p>
            <a:pPr indent="-298450" lvl="0" marL="457200" marR="0" rtl="0" algn="l">
              <a:lnSpc>
                <a:spcPct val="100000"/>
              </a:lnSpc>
              <a:spcBef>
                <a:spcPts val="0"/>
              </a:spcBef>
              <a:spcAft>
                <a:spcPts val="0"/>
              </a:spcAft>
              <a:buClr>
                <a:schemeClr val="dk1"/>
              </a:buClr>
              <a:buSzPts val="1100"/>
              <a:buFont typeface="Arial"/>
              <a:buChar char="●"/>
            </a:pPr>
            <a:r>
              <a:rPr i="0" lang="en-SG">
                <a:solidFill>
                  <a:schemeClr val="dk1"/>
                </a:solidFill>
              </a:rPr>
              <a:t>Students will need internet access for this lesson.</a:t>
            </a:r>
            <a:endParaRPr/>
          </a:p>
          <a:p>
            <a:pPr indent="-228600" lvl="0" marL="457200" marR="0" rtl="0" algn="l">
              <a:lnSpc>
                <a:spcPct val="100000"/>
              </a:lnSpc>
              <a:spcBef>
                <a:spcPts val="0"/>
              </a:spcBef>
              <a:spcAft>
                <a:spcPts val="0"/>
              </a:spcAft>
              <a:buClr>
                <a:schemeClr val="dk1"/>
              </a:buClr>
              <a:buSzPts val="1100"/>
              <a:buFont typeface="Arial"/>
              <a:buNone/>
            </a:pPr>
            <a:r>
              <a:t/>
            </a:r>
            <a:endParaRPr i="0">
              <a:solidFill>
                <a:schemeClr val="dk1"/>
              </a:solidFill>
            </a:endParaRPr>
          </a:p>
          <a:p>
            <a:pPr indent="0" lvl="0" marL="0" rtl="0" algn="l">
              <a:lnSpc>
                <a:spcPct val="100000"/>
              </a:lnSpc>
              <a:spcBef>
                <a:spcPts val="0"/>
              </a:spcBef>
              <a:spcAft>
                <a:spcPts val="0"/>
              </a:spcAft>
              <a:buSzPts val="1100"/>
              <a:buNone/>
            </a:pPr>
            <a:r>
              <a:rPr b="1" i="1" lang="en-SG">
                <a:solidFill>
                  <a:schemeClr val="dk1"/>
                </a:solidFill>
              </a:rPr>
              <a:t>OPTIONAL: </a:t>
            </a:r>
            <a:r>
              <a:rPr b="1" i="0" lang="en-SG">
                <a:solidFill>
                  <a:schemeClr val="dk1"/>
                </a:solidFill>
              </a:rPr>
              <a:t>ISTE DIGCITCOMMIT COMPETENCY</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INFORMED: I evaluate the accuracy, perspective, and validity of digital media and social posts.</a:t>
            </a:r>
            <a:endParaRPr/>
          </a:p>
          <a:p>
            <a:pPr indent="-228600" lvl="0" marL="457200" rtl="0" algn="l">
              <a:lnSpc>
                <a:spcPct val="100000"/>
              </a:lnSpc>
              <a:spcBef>
                <a:spcPts val="0"/>
              </a:spcBef>
              <a:spcAft>
                <a:spcPts val="0"/>
              </a:spcAft>
              <a:buClr>
                <a:schemeClr val="dk1"/>
              </a:buClr>
              <a:buSzPts val="1100"/>
              <a:buNone/>
            </a:pPr>
            <a:r>
              <a:t/>
            </a:r>
            <a:endParaRPr b="1" i="0"/>
          </a:p>
          <a:p>
            <a:pPr indent="0" lvl="0" marL="0" rtl="0" algn="l">
              <a:lnSpc>
                <a:spcPct val="100000"/>
              </a:lnSpc>
              <a:spcBef>
                <a:spcPts val="0"/>
              </a:spcBef>
              <a:spcAft>
                <a:spcPts val="0"/>
              </a:spcAft>
              <a:buClr>
                <a:schemeClr val="dk1"/>
              </a:buClr>
              <a:buSzPts val="1100"/>
              <a:buFont typeface="Arial"/>
              <a:buNone/>
            </a:pPr>
            <a:r>
              <a:t/>
            </a:r>
            <a:endParaRPr b="1"/>
          </a:p>
          <a:p>
            <a:pPr indent="0" lvl="0" marL="0" rtl="0" algn="l">
              <a:lnSpc>
                <a:spcPct val="100000"/>
              </a:lnSpc>
              <a:spcBef>
                <a:spcPts val="0"/>
              </a:spcBef>
              <a:spcAft>
                <a:spcPts val="0"/>
              </a:spcAft>
              <a:buClr>
                <a:schemeClr val="dk1"/>
              </a:buClr>
              <a:buSzPts val="1100"/>
              <a:buFont typeface="Arial"/>
              <a:buNone/>
            </a:pPr>
            <a:r>
              <a:t/>
            </a:r>
            <a:endParaRPr b="1"/>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cd83670a71_0_1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9" name="Google Shape;599;gcd83670a71_0_1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SG" u="sng">
                <a:solidFill>
                  <a:schemeClr val="dk1"/>
                </a:solidFill>
              </a:rPr>
              <a:t>Speaker Notes:</a:t>
            </a:r>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i="0" lang="en-SG" sz="1100" u="none" cap="none" strike="noStrike">
                <a:solidFill>
                  <a:srgbClr val="000000"/>
                </a:solidFill>
                <a:latin typeface="Arial"/>
                <a:ea typeface="Arial"/>
                <a:cs typeface="Arial"/>
                <a:sym typeface="Arial"/>
              </a:rPr>
              <a:t>The Verification Steps</a:t>
            </a:r>
            <a:endParaRPr/>
          </a:p>
          <a:p>
            <a:pPr indent="0" lvl="0" marL="0" rtl="0" algn="l">
              <a:lnSpc>
                <a:spcPct val="100000"/>
              </a:lnSpc>
              <a:spcBef>
                <a:spcPts val="0"/>
              </a:spcBef>
              <a:spcAft>
                <a:spcPts val="0"/>
              </a:spcAft>
              <a:buClr>
                <a:schemeClr val="dk1"/>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TELL YOUR </a:t>
            </a:r>
            <a:r>
              <a:rPr b="1" lang="en-SG">
                <a:solidFill>
                  <a:schemeClr val="dk1"/>
                </a:solidFill>
                <a:highlight>
                  <a:srgbClr val="D9D2E9"/>
                </a:highlight>
              </a:rPr>
              <a:t>STUDENTS</a:t>
            </a:r>
            <a:endParaRPr/>
          </a:p>
          <a:p>
            <a:pPr indent="0" lvl="0" marL="0" rtl="0" algn="l">
              <a:lnSpc>
                <a:spcPct val="100000"/>
              </a:lnSpc>
              <a:spcBef>
                <a:spcPts val="0"/>
              </a:spcBef>
              <a:spcAft>
                <a:spcPts val="0"/>
              </a:spcAft>
              <a:buClr>
                <a:schemeClr val="dk1"/>
              </a:buClr>
              <a:buSzPts val="1100"/>
              <a:buFont typeface="Arial"/>
              <a:buNone/>
            </a:pPr>
            <a:r>
              <a:rPr lang="en-SG">
                <a:solidFill>
                  <a:schemeClr val="dk1"/>
                </a:solidFill>
              </a:rPr>
              <a:t>Verification is a process that is well-established in the journalism industry. In fact, organizations such as First Draft create resources that help journalists fact check and combat misinformation more effectively. The learning experiences in the verification lessons are based on content originally created by First Draft.</a:t>
            </a:r>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SG">
                <a:solidFill>
                  <a:schemeClr val="dk1"/>
                </a:solidFill>
              </a:rPr>
              <a:t>Today, you will learn how to verify information online through a step-by-step process professional journalists use in their own work. When verifying images or videos online, first begin by making sure that the news event in question actually took place. If you can confirm that the news event actually happened, you can then follow the Verification Checklist to verify your particular image or video.</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cd83670a71_0_1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4" name="Google Shape;604;gcd83670a71_0_1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SG" u="sng">
                <a:solidFill>
                  <a:schemeClr val="dk1"/>
                </a:solidFill>
              </a:rPr>
              <a:t>Speaker Notes:</a:t>
            </a:r>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TELL YOUR </a:t>
            </a:r>
            <a:r>
              <a:rPr b="1" lang="en-SG">
                <a:solidFill>
                  <a:schemeClr val="dk1"/>
                </a:solidFill>
                <a:highlight>
                  <a:srgbClr val="D9D2E9"/>
                </a:highlight>
              </a:rPr>
              <a:t>STUDENTS</a:t>
            </a:r>
            <a:endParaRPr/>
          </a:p>
          <a:p>
            <a:pPr indent="0" lvl="0" marL="0" rtl="0" algn="l">
              <a:lnSpc>
                <a:spcPct val="100000"/>
              </a:lnSpc>
              <a:spcBef>
                <a:spcPts val="0"/>
              </a:spcBef>
              <a:spcAft>
                <a:spcPts val="0"/>
              </a:spcAft>
              <a:buSzPts val="1100"/>
              <a:buNone/>
            </a:pPr>
            <a:r>
              <a:rPr lang="en-SG">
                <a:solidFill>
                  <a:schemeClr val="dk1"/>
                </a:solidFill>
              </a:rPr>
              <a:t>The Verification Checklist</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Origin: Are you looking at the original piece of content?</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Source: Who created the piece of content?</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Date: When was the piece of content captured?</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Location: Where was the piece of content captured?</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Objective: Why was the piece of content captured?</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cd83670a71_0_1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9" name="Google Shape;609;gcd83670a71_0_1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SG" u="sng">
                <a:solidFill>
                  <a:schemeClr val="dk1"/>
                </a:solidFill>
              </a:rPr>
              <a:t>Speaker Notes:</a:t>
            </a:r>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TELL YOUR </a:t>
            </a:r>
            <a:r>
              <a:rPr b="1" lang="en-SG">
                <a:solidFill>
                  <a:schemeClr val="dk1"/>
                </a:solidFill>
                <a:highlight>
                  <a:srgbClr val="D9D2E9"/>
                </a:highlight>
              </a:rPr>
              <a:t>STUDENTS</a:t>
            </a:r>
            <a:endParaRPr/>
          </a:p>
          <a:p>
            <a:pPr indent="0" lvl="0" marL="0" rtl="0" algn="l">
              <a:lnSpc>
                <a:spcPct val="100000"/>
              </a:lnSpc>
              <a:spcBef>
                <a:spcPts val="0"/>
              </a:spcBef>
              <a:spcAft>
                <a:spcPts val="0"/>
              </a:spcAft>
              <a:buSzPts val="1100"/>
              <a:buNone/>
            </a:pPr>
            <a:r>
              <a:rPr lang="en-SG">
                <a:solidFill>
                  <a:schemeClr val="dk1"/>
                </a:solidFill>
              </a:rPr>
              <a:t>The Verification Checklist</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Origin: Are you looking at the original piece of content?</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Source: Who created the piece of content?</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Date: When was the piece of content captured?</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Location: Where was the piece of content captured?</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Objective: Why was the piece of content captured?</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cd83670a71_0_2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4" name="Google Shape;614;gcd83670a71_0_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SG" u="sng">
                <a:solidFill>
                  <a:schemeClr val="dk1"/>
                </a:solidFill>
              </a:rPr>
              <a:t>Speaker Notes:</a:t>
            </a:r>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TELL YOUR </a:t>
            </a:r>
            <a:r>
              <a:rPr b="1" lang="en-SG">
                <a:solidFill>
                  <a:schemeClr val="dk1"/>
                </a:solidFill>
                <a:highlight>
                  <a:srgbClr val="D9D2E9"/>
                </a:highlight>
              </a:rPr>
              <a:t>STUDENTS</a:t>
            </a:r>
            <a:endParaRPr/>
          </a:p>
          <a:p>
            <a:pPr indent="0" lvl="0" marL="0" rtl="0" algn="l">
              <a:lnSpc>
                <a:spcPct val="100000"/>
              </a:lnSpc>
              <a:spcBef>
                <a:spcPts val="0"/>
              </a:spcBef>
              <a:spcAft>
                <a:spcPts val="0"/>
              </a:spcAft>
              <a:buSzPts val="1100"/>
              <a:buNone/>
            </a:pPr>
            <a:r>
              <a:rPr lang="en-SG">
                <a:solidFill>
                  <a:schemeClr val="dk1"/>
                </a:solidFill>
              </a:rPr>
              <a:t>1. Origin: Run this check first to determine whether you are looking at the original piece of content, rather than a reproduction. As you will learn later on in this lesson, the original image or video contains important information relevant to the verification process that copies or screenshots will not have. </a:t>
            </a:r>
            <a:r>
              <a:rPr lang="en-SG">
                <a:solidFill>
                  <a:schemeClr val="dk1"/>
                </a:solidFill>
                <a:highlight>
                  <a:srgbClr val="FFFFFF"/>
                </a:highlight>
              </a:rPr>
              <a:t>This can sometimes be challenging, especially when analyzing memes where it's almost impossible to locate the original.</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cd83670a71_0_2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9" name="Google Shape;619;gcd83670a71_0_2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SG" u="sng">
                <a:solidFill>
                  <a:schemeClr val="dk1"/>
                </a:solidFill>
              </a:rPr>
              <a:t>Speaker Notes:</a:t>
            </a:r>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TELL YOUR </a:t>
            </a:r>
            <a:r>
              <a:rPr b="1" lang="en-SG">
                <a:solidFill>
                  <a:schemeClr val="dk1"/>
                </a:solidFill>
                <a:highlight>
                  <a:srgbClr val="D9D2E9"/>
                </a:highlight>
              </a:rPr>
              <a:t>STUDENTS</a:t>
            </a:r>
            <a:endParaRPr/>
          </a:p>
          <a:p>
            <a:pPr indent="0" lvl="0" marL="0" rtl="0" algn="l">
              <a:lnSpc>
                <a:spcPct val="100000"/>
              </a:lnSpc>
              <a:spcBef>
                <a:spcPts val="0"/>
              </a:spcBef>
              <a:spcAft>
                <a:spcPts val="0"/>
              </a:spcAft>
              <a:buSzPts val="1100"/>
              <a:buNone/>
            </a:pPr>
            <a:r>
              <a:rPr lang="en-SG">
                <a:solidFill>
                  <a:schemeClr val="dk1"/>
                </a:solidFill>
              </a:rPr>
              <a:t>2. As you learned in the previous lesson, every piece of news content has a source, which can be defined as the person, publication, or agency that captured an image or has information about the original news event. When determining the source, make sure to differentiate between who captured the content originally and who uploaded the content. Many people today have large digital footprints and journalists often try to connect the dots between people’s different social media accounts in order to find information such as a person’s contact information or a person’s location during a news event.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cd83670a71_0_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9" name="Google Shape;399;gcd83670a71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SG" sz="1200" u="sng" cap="none" strike="noStrike">
                <a:solidFill>
                  <a:srgbClr val="000000"/>
                </a:solidFill>
                <a:latin typeface="Arial"/>
                <a:ea typeface="Arial"/>
                <a:cs typeface="Arial"/>
                <a:sym typeface="Arial"/>
              </a:rPr>
              <a:t>Speaker Notes:</a:t>
            </a:r>
            <a:endParaRPr/>
          </a:p>
          <a:p>
            <a:pPr indent="0" lvl="0" marL="0" rtl="0" algn="l">
              <a:lnSpc>
                <a:spcPct val="100000"/>
              </a:lnSpc>
              <a:spcBef>
                <a:spcPts val="0"/>
              </a:spcBef>
              <a:spcAft>
                <a:spcPts val="0"/>
              </a:spcAft>
              <a:buSzPts val="1100"/>
              <a:buNone/>
            </a:pPr>
            <a:r>
              <a:t/>
            </a:r>
            <a:endParaRPr b="1" sz="1200">
              <a:solidFill>
                <a:schemeClr val="dk1"/>
              </a:solidFill>
            </a:endParaRPr>
          </a:p>
          <a:p>
            <a:pPr indent="0" lvl="0" marL="0" rtl="0" algn="l">
              <a:lnSpc>
                <a:spcPct val="100000"/>
              </a:lnSpc>
              <a:spcBef>
                <a:spcPts val="0"/>
              </a:spcBef>
              <a:spcAft>
                <a:spcPts val="0"/>
              </a:spcAft>
              <a:buSzPts val="1100"/>
              <a:buNone/>
            </a:pPr>
            <a:r>
              <a:rPr b="1" lang="en-SG" sz="1200">
                <a:solidFill>
                  <a:schemeClr val="dk1"/>
                </a:solidFill>
              </a:rPr>
              <a:t>CLASS INTERACTION</a:t>
            </a:r>
            <a:endParaRPr/>
          </a:p>
          <a:p>
            <a:pPr indent="0" lvl="0" marL="0" rtl="0" algn="l">
              <a:lnSpc>
                <a:spcPct val="100000"/>
              </a:lnSpc>
              <a:spcBef>
                <a:spcPts val="0"/>
              </a:spcBef>
              <a:spcAft>
                <a:spcPts val="0"/>
              </a:spcAft>
              <a:buSzPts val="1100"/>
              <a:buNone/>
            </a:pPr>
            <a:r>
              <a:rPr lang="en-SG" sz="1200">
                <a:solidFill>
                  <a:schemeClr val="dk1"/>
                </a:solidFill>
              </a:rPr>
              <a:t>Inform students that some forms of snooping are actually illegal, and, in nearly all cases, snooping is probably not ethical. In different kinds of relationships, people want to share various pieces of information about themselves. This variation is reasonable and normal. It is also reasonable and normal for one person to think an action is acceptable but for someone else to be less comfortable with it.</a:t>
            </a:r>
            <a:endParaRPr/>
          </a:p>
          <a:p>
            <a:pPr indent="0" lvl="0" marL="0" rtl="0" algn="l">
              <a:lnSpc>
                <a:spcPct val="100000"/>
              </a:lnSpc>
              <a:spcBef>
                <a:spcPts val="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SzPts val="1100"/>
              <a:buNone/>
            </a:pPr>
            <a:r>
              <a:rPr b="1" lang="en-SG" sz="1200">
                <a:solidFill>
                  <a:schemeClr val="dk1"/>
                </a:solidFill>
              </a:rPr>
              <a:t>TEACHER’S NOTE</a:t>
            </a:r>
            <a:endParaRPr/>
          </a:p>
          <a:p>
            <a:pPr indent="0" lvl="0" marL="0" rtl="0" algn="l">
              <a:lnSpc>
                <a:spcPct val="100000"/>
              </a:lnSpc>
              <a:spcBef>
                <a:spcPts val="0"/>
              </a:spcBef>
              <a:spcAft>
                <a:spcPts val="0"/>
              </a:spcAft>
              <a:buSzPts val="1100"/>
              <a:buNone/>
            </a:pPr>
            <a:r>
              <a:rPr lang="en-SG" sz="1200">
                <a:solidFill>
                  <a:schemeClr val="dk1"/>
                </a:solidFill>
              </a:rPr>
              <a:t>The concept of ethics is complex, and might need to be unpacked with your students, if needed.</a:t>
            </a:r>
            <a:endParaRPr b="1" sz="1200">
              <a:solidFill>
                <a:schemeClr val="dk1"/>
              </a:solidFill>
            </a:endParaRPr>
          </a:p>
          <a:p>
            <a:pPr indent="0" lvl="0" marL="0" rtl="0" algn="l">
              <a:lnSpc>
                <a:spcPct val="100000"/>
              </a:lnSpc>
              <a:spcBef>
                <a:spcPts val="0"/>
              </a:spcBef>
              <a:spcAft>
                <a:spcPts val="0"/>
              </a:spcAft>
              <a:buSzPts val="1100"/>
              <a:buNone/>
            </a:pPr>
            <a:r>
              <a:t/>
            </a:r>
            <a:endParaRPr b="1" sz="1200">
              <a:solidFill>
                <a:schemeClr val="dk1"/>
              </a:solidFill>
            </a:endParaRPr>
          </a:p>
          <a:p>
            <a:pPr indent="0" lvl="0" marL="0" rtl="0" algn="l">
              <a:lnSpc>
                <a:spcPct val="100000"/>
              </a:lnSpc>
              <a:spcBef>
                <a:spcPts val="0"/>
              </a:spcBef>
              <a:spcAft>
                <a:spcPts val="0"/>
              </a:spcAft>
              <a:buSzPts val="1100"/>
              <a:buNone/>
            </a:pPr>
            <a:r>
              <a:t/>
            </a:r>
            <a:endParaRPr b="1" sz="1200">
              <a:solidFill>
                <a:schemeClr val="dk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cd83670a71_0_2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4" name="Google Shape;624;gcd83670a71_0_2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SG" u="sng">
                <a:solidFill>
                  <a:schemeClr val="dk1"/>
                </a:solidFill>
              </a:rPr>
              <a:t>Speaker Notes:</a:t>
            </a:r>
            <a:endParaRPr/>
          </a:p>
          <a:p>
            <a:pPr indent="0" lvl="0" marL="0" marR="0" rtl="0" algn="l">
              <a:lnSpc>
                <a:spcPct val="100000"/>
              </a:lnSpc>
              <a:spcBef>
                <a:spcPts val="0"/>
              </a:spcBef>
              <a:spcAft>
                <a:spcPts val="0"/>
              </a:spcAft>
              <a:buClr>
                <a:srgbClr val="000000"/>
              </a:buClr>
              <a:buSzPts val="1100"/>
              <a:buFont typeface="Arial"/>
              <a:buNone/>
            </a:pPr>
            <a:r>
              <a:t/>
            </a:r>
            <a:endParaRPr b="1">
              <a:solidFill>
                <a:schemeClr val="dk1"/>
              </a:solidFill>
            </a:endParaRPr>
          </a:p>
          <a:p>
            <a:pPr indent="0" lvl="0" marL="0" marR="0" rtl="0" algn="l">
              <a:lnSpc>
                <a:spcPct val="100000"/>
              </a:lnSpc>
              <a:spcBef>
                <a:spcPts val="0"/>
              </a:spcBef>
              <a:spcAft>
                <a:spcPts val="0"/>
              </a:spcAft>
              <a:buClr>
                <a:srgbClr val="000000"/>
              </a:buClr>
              <a:buSzPts val="1100"/>
              <a:buFont typeface="Arial"/>
              <a:buNone/>
            </a:pPr>
            <a:r>
              <a:rPr b="1" lang="en-SG">
                <a:solidFill>
                  <a:schemeClr val="dk1"/>
                </a:solidFill>
              </a:rPr>
              <a:t>TELL YOUR </a:t>
            </a:r>
            <a:r>
              <a:rPr b="1" lang="en-SG">
                <a:solidFill>
                  <a:schemeClr val="dk1"/>
                </a:solidFill>
                <a:highlight>
                  <a:srgbClr val="D9D2E9"/>
                </a:highlight>
              </a:rPr>
              <a:t>STUDENTS</a:t>
            </a:r>
            <a:endParaRPr>
              <a:solidFill>
                <a:schemeClr val="dk1"/>
              </a:solidFill>
            </a:endParaRPr>
          </a:p>
          <a:p>
            <a:pPr indent="0" lvl="0" marL="0" rtl="0" algn="l">
              <a:lnSpc>
                <a:spcPct val="100000"/>
              </a:lnSpc>
              <a:spcBef>
                <a:spcPts val="0"/>
              </a:spcBef>
              <a:spcAft>
                <a:spcPts val="0"/>
              </a:spcAft>
              <a:buSzPts val="1100"/>
              <a:buNone/>
            </a:pPr>
            <a:r>
              <a:rPr lang="en-SG">
                <a:solidFill>
                  <a:schemeClr val="dk1"/>
                </a:solidFill>
              </a:rPr>
              <a:t>3. Date: Although it can be difficult to identify the date an image or video was captured (vs. when it was uploaded), news organizations have been criticized in the past for confusing these two dates. With the rise of smartphones, people can immediately post an image after capturing it, but that is not always the case.</a:t>
            </a:r>
            <a:endParaRPr b="1">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cd83670a71_0_2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9" name="Google Shape;629;gcd83670a71_0_2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SG" u="sng">
                <a:solidFill>
                  <a:schemeClr val="dk1"/>
                </a:solidFill>
              </a:rPr>
              <a:t>Speaker Notes:</a:t>
            </a:r>
            <a:endParaRPr/>
          </a:p>
          <a:p>
            <a:pPr indent="0" lvl="0" marL="0" marR="0" rtl="0" algn="l">
              <a:lnSpc>
                <a:spcPct val="100000"/>
              </a:lnSpc>
              <a:spcBef>
                <a:spcPts val="0"/>
              </a:spcBef>
              <a:spcAft>
                <a:spcPts val="0"/>
              </a:spcAft>
              <a:buClr>
                <a:srgbClr val="000000"/>
              </a:buClr>
              <a:buSzPts val="1100"/>
              <a:buFont typeface="Arial"/>
              <a:buNone/>
            </a:pPr>
            <a:r>
              <a:t/>
            </a:r>
            <a:endParaRPr b="1">
              <a:solidFill>
                <a:schemeClr val="dk1"/>
              </a:solidFill>
            </a:endParaRPr>
          </a:p>
          <a:p>
            <a:pPr indent="0" lvl="0" marL="0" marR="0" rtl="0" algn="l">
              <a:lnSpc>
                <a:spcPct val="100000"/>
              </a:lnSpc>
              <a:spcBef>
                <a:spcPts val="0"/>
              </a:spcBef>
              <a:spcAft>
                <a:spcPts val="0"/>
              </a:spcAft>
              <a:buClr>
                <a:srgbClr val="000000"/>
              </a:buClr>
              <a:buSzPts val="1100"/>
              <a:buFont typeface="Arial"/>
              <a:buNone/>
            </a:pPr>
            <a:r>
              <a:rPr b="1" lang="en-SG">
                <a:solidFill>
                  <a:schemeClr val="dk1"/>
                </a:solidFill>
              </a:rPr>
              <a:t>TELL YOUR </a:t>
            </a:r>
            <a:r>
              <a:rPr b="1" lang="en-SG">
                <a:solidFill>
                  <a:schemeClr val="dk1"/>
                </a:solidFill>
                <a:highlight>
                  <a:srgbClr val="D9D2E9"/>
                </a:highlight>
              </a:rPr>
              <a:t>STUDENTS</a:t>
            </a:r>
            <a:endParaRPr>
              <a:solidFill>
                <a:schemeClr val="dk1"/>
              </a:solidFill>
            </a:endParaRPr>
          </a:p>
          <a:p>
            <a:pPr indent="0" lvl="0" marL="0" rtl="0" algn="l">
              <a:lnSpc>
                <a:spcPct val="100000"/>
              </a:lnSpc>
              <a:spcBef>
                <a:spcPts val="0"/>
              </a:spcBef>
              <a:spcAft>
                <a:spcPts val="0"/>
              </a:spcAft>
              <a:buSzPts val="1100"/>
              <a:buNone/>
            </a:pPr>
            <a:r>
              <a:rPr lang="en-SG">
                <a:solidFill>
                  <a:schemeClr val="dk1"/>
                </a:solidFill>
              </a:rPr>
              <a:t>4. Location: Social media platforms allow users to tag a particular location to a post, but this information can easily be manipulated. The best way to verify a post’s location is to independently find it on a map or a satellite image.</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cd83670a71_0_2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4" name="Google Shape;634;gcd83670a71_0_2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SG" u="sng">
                <a:solidFill>
                  <a:schemeClr val="dk1"/>
                </a:solidFill>
              </a:rPr>
              <a:t>Speaker Notes:</a:t>
            </a:r>
            <a:endParaRPr/>
          </a:p>
          <a:p>
            <a:pPr indent="0" lvl="0" marL="0" marR="0" rtl="0" algn="l">
              <a:lnSpc>
                <a:spcPct val="100000"/>
              </a:lnSpc>
              <a:spcBef>
                <a:spcPts val="0"/>
              </a:spcBef>
              <a:spcAft>
                <a:spcPts val="0"/>
              </a:spcAft>
              <a:buClr>
                <a:srgbClr val="000000"/>
              </a:buClr>
              <a:buSzPts val="1100"/>
              <a:buFont typeface="Arial"/>
              <a:buNone/>
            </a:pPr>
            <a:r>
              <a:t/>
            </a:r>
            <a:endParaRPr b="1">
              <a:solidFill>
                <a:schemeClr val="dk1"/>
              </a:solidFill>
            </a:endParaRPr>
          </a:p>
          <a:p>
            <a:pPr indent="0" lvl="0" marL="0" marR="0" rtl="0" algn="l">
              <a:lnSpc>
                <a:spcPct val="100000"/>
              </a:lnSpc>
              <a:spcBef>
                <a:spcPts val="0"/>
              </a:spcBef>
              <a:spcAft>
                <a:spcPts val="0"/>
              </a:spcAft>
              <a:buClr>
                <a:srgbClr val="000000"/>
              </a:buClr>
              <a:buSzPts val="1100"/>
              <a:buFont typeface="Arial"/>
              <a:buNone/>
            </a:pPr>
            <a:r>
              <a:rPr b="1" lang="en-SG">
                <a:solidFill>
                  <a:schemeClr val="dk1"/>
                </a:solidFill>
              </a:rPr>
              <a:t>TELL YOUR </a:t>
            </a:r>
            <a:r>
              <a:rPr b="1" lang="en-SG">
                <a:solidFill>
                  <a:schemeClr val="dk1"/>
                </a:solidFill>
                <a:highlight>
                  <a:srgbClr val="D9D2E9"/>
                </a:highlight>
              </a:rPr>
              <a:t>STUDENTS</a:t>
            </a:r>
            <a:endParaRPr>
              <a:solidFill>
                <a:schemeClr val="dk1"/>
              </a:solidFill>
            </a:endParaRPr>
          </a:p>
          <a:p>
            <a:pPr indent="0" lvl="0" marL="0" rtl="0" algn="l">
              <a:lnSpc>
                <a:spcPct val="100000"/>
              </a:lnSpc>
              <a:spcBef>
                <a:spcPts val="0"/>
              </a:spcBef>
              <a:spcAft>
                <a:spcPts val="0"/>
              </a:spcAft>
              <a:buSzPts val="1100"/>
              <a:buNone/>
            </a:pPr>
            <a:r>
              <a:rPr lang="en-SG">
                <a:solidFill>
                  <a:schemeClr val="dk1"/>
                </a:solidFill>
              </a:rPr>
              <a:t>5. Objective: </a:t>
            </a:r>
            <a:r>
              <a:rPr lang="en-SG">
                <a:solidFill>
                  <a:schemeClr val="dk1"/>
                </a:solidFill>
                <a:highlight>
                  <a:srgbClr val="D9D2E9"/>
                </a:highlight>
              </a:rPr>
              <a:t>As you do in history class, work to understand the perspective and objective of the source.</a:t>
            </a:r>
            <a:r>
              <a:rPr lang="en-SG">
                <a:solidFill>
                  <a:schemeClr val="dk1"/>
                </a:solidFill>
              </a:rPr>
              <a:t> Is the source of the image or video an accidental eyewitness? A field officer working for the UN? An activist? Your answer to this question can affect how you view the larger news story.</a:t>
            </a:r>
            <a:endParaRPr>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ASK YOUR STUDENTS</a:t>
            </a:r>
            <a:endParaRPr/>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Why is it important to identify the potential objective of a news source?</a:t>
            </a:r>
            <a:endParaRPr/>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What are potential situations where you might question the objectives of a news source?</a:t>
            </a:r>
            <a:endParaRPr/>
          </a:p>
          <a:p>
            <a:pPr indent="0" lvl="0" marL="0" rtl="0" algn="l">
              <a:lnSpc>
                <a:spcPct val="100000"/>
              </a:lnSpc>
              <a:spcBef>
                <a:spcPts val="0"/>
              </a:spcBef>
              <a:spcAft>
                <a:spcPts val="0"/>
              </a:spcAft>
              <a:buSzPts val="1100"/>
              <a:buNone/>
            </a:pPr>
            <a:r>
              <a:t/>
            </a:r>
            <a:endParaRPr b="1" i="0" sz="1100" u="none" cap="none" strike="noStrike">
              <a:solidFill>
                <a:schemeClr val="dk1"/>
              </a:solidFill>
              <a:latin typeface="Arial"/>
              <a:ea typeface="Arial"/>
              <a:cs typeface="Arial"/>
              <a:sym typeface="Arial"/>
            </a:endParaRPr>
          </a:p>
          <a:p>
            <a:pPr indent="0" lvl="0" marL="0" rtl="0" algn="l">
              <a:lnSpc>
                <a:spcPct val="100000"/>
              </a:lnSpc>
              <a:spcBef>
                <a:spcPts val="0"/>
              </a:spcBef>
              <a:spcAft>
                <a:spcPts val="0"/>
              </a:spcAft>
              <a:buSzPts val="1100"/>
              <a:buNone/>
            </a:pPr>
            <a:r>
              <a:rPr b="0" i="0" lang="en-SG" sz="1100" u="none" cap="none" strike="noStrike">
                <a:solidFill>
                  <a:srgbClr val="000000"/>
                </a:solidFill>
                <a:latin typeface="Arial"/>
                <a:ea typeface="Arial"/>
                <a:cs typeface="Arial"/>
                <a:sym typeface="Arial"/>
              </a:rPr>
              <a:t>For younger students, consider providing one of the examples below before asking them to think of additional examples.</a:t>
            </a:r>
            <a:endParaRPr/>
          </a:p>
          <a:p>
            <a:pPr indent="0" lvl="0" marL="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rPr b="0" i="0" lang="en-SG" sz="1100" u="none" cap="none" strike="noStrike">
                <a:solidFill>
                  <a:srgbClr val="000000"/>
                </a:solidFill>
                <a:latin typeface="Arial"/>
                <a:ea typeface="Arial"/>
                <a:cs typeface="Arial"/>
                <a:sym typeface="Arial"/>
              </a:rPr>
              <a:t>News consumers might not question the objective of a journalist, but it is important to consider why they might have written their article before taking it as fact. For example, is the journalist praising someone running for office and also related to that person? Would that change the way you view the article they wrote.</a:t>
            </a:r>
            <a:endParaRPr b="1">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TELL YOUR </a:t>
            </a:r>
            <a:r>
              <a:rPr b="1" lang="en-SG">
                <a:solidFill>
                  <a:schemeClr val="dk1"/>
                </a:solidFill>
                <a:highlight>
                  <a:srgbClr val="D9D2E9"/>
                </a:highlight>
              </a:rPr>
              <a:t>STUDENTS</a:t>
            </a:r>
            <a:endParaRPr/>
          </a:p>
          <a:p>
            <a:pPr indent="0" lvl="0" marL="0" rtl="0" algn="l">
              <a:lnSpc>
                <a:spcPct val="100000"/>
              </a:lnSpc>
              <a:spcBef>
                <a:spcPts val="0"/>
              </a:spcBef>
              <a:spcAft>
                <a:spcPts val="0"/>
              </a:spcAft>
              <a:buSzPts val="1100"/>
              <a:buNone/>
            </a:pPr>
            <a:r>
              <a:rPr lang="en-SG">
                <a:solidFill>
                  <a:schemeClr val="dk1"/>
                </a:solidFill>
              </a:rPr>
              <a:t>After you finish using the checklist, you will get a better sense of how confident you should be in posting or sharing content online. It may be the case that you are 100% sure of a video’s location, but you are not 100% sure that you have the original version. You might have concerns that the person who uploaded an image was not the person who captured it. The verification process might not always lead you to a definitive “yes.” Instead, it is a process where you search for clues and connections and where you use a variety of tools that lead you to build a case for why a piece of content can be trusted.</a:t>
            </a:r>
            <a:endParaRPr/>
          </a:p>
          <a:p>
            <a:pPr indent="0" lvl="0" marL="0" rtl="0" algn="l">
              <a:lnSpc>
                <a:spcPct val="100000"/>
              </a:lnSpc>
              <a:spcBef>
                <a:spcPts val="0"/>
              </a:spcBef>
              <a:spcAft>
                <a:spcPts val="0"/>
              </a:spcAft>
              <a:buSzPts val="1100"/>
              <a:buNone/>
            </a:pPr>
            <a:r>
              <a:t/>
            </a:r>
            <a:endParaRPr b="1">
              <a:solidFill>
                <a:schemeClr val="dk1"/>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cd83670a71_0_2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9" name="Google Shape;639;gcd83670a71_0_2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lang="en-SG" u="sng">
                <a:solidFill>
                  <a:schemeClr val="dk1"/>
                </a:solidFill>
              </a:rPr>
              <a:t>Speaker Notes:</a:t>
            </a:r>
            <a:endParaRPr/>
          </a:p>
          <a:p>
            <a:pPr indent="0" lvl="0" marL="0" rtl="0" algn="l">
              <a:lnSpc>
                <a:spcPct val="100000"/>
              </a:lnSpc>
              <a:spcBef>
                <a:spcPts val="0"/>
              </a:spcBef>
              <a:spcAft>
                <a:spcPts val="0"/>
              </a:spcAft>
              <a:buSzPts val="1100"/>
              <a:buNone/>
            </a:pPr>
            <a:r>
              <a:t/>
            </a:r>
            <a:endParaRPr b="1" i="1">
              <a:solidFill>
                <a:schemeClr val="dk1"/>
              </a:solidFill>
            </a:endParaRPr>
          </a:p>
          <a:p>
            <a:pPr indent="0" lvl="0" marL="0" rtl="0" algn="l">
              <a:lnSpc>
                <a:spcPct val="100000"/>
              </a:lnSpc>
              <a:spcBef>
                <a:spcPts val="0"/>
              </a:spcBef>
              <a:spcAft>
                <a:spcPts val="0"/>
              </a:spcAft>
              <a:buSzPts val="1100"/>
              <a:buNone/>
            </a:pPr>
            <a:r>
              <a:rPr b="1" i="0" lang="en-SG">
                <a:solidFill>
                  <a:schemeClr val="dk1"/>
                </a:solidFill>
              </a:rPr>
              <a:t>ASSIGNMENT</a:t>
            </a:r>
            <a:endParaRPr i="0"/>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TEACHER’S NOTE</a:t>
            </a:r>
            <a:endParaRPr/>
          </a:p>
          <a:p>
            <a:pPr indent="0" lvl="0" marL="0" rtl="0" algn="l">
              <a:lnSpc>
                <a:spcPct val="100000"/>
              </a:lnSpc>
              <a:spcBef>
                <a:spcPts val="0"/>
              </a:spcBef>
              <a:spcAft>
                <a:spcPts val="0"/>
              </a:spcAft>
              <a:buSzPts val="1100"/>
              <a:buNone/>
            </a:pPr>
            <a:r>
              <a:rPr b="0" i="0" lang="en-SG" sz="1100" u="none" cap="none" strike="noStrike">
                <a:solidFill>
                  <a:srgbClr val="000000"/>
                </a:solidFill>
                <a:latin typeface="Arial"/>
                <a:ea typeface="Arial"/>
                <a:cs typeface="Arial"/>
                <a:sym typeface="Arial"/>
              </a:rPr>
              <a:t>Review the article below with your students. </a:t>
            </a:r>
            <a:r>
              <a:rPr lang="en-SG">
                <a:solidFill>
                  <a:schemeClr val="dk1"/>
                </a:solidFill>
                <a:highlight>
                  <a:srgbClr val="D9D2E9"/>
                </a:highlight>
              </a:rPr>
              <a:t>Put students in groups of two or three and pass out the “Verification Checklist” handout.</a:t>
            </a:r>
            <a:endParaRPr/>
          </a:p>
          <a:p>
            <a:pPr indent="0" lvl="0" marL="0" marR="0" rtl="0" algn="l">
              <a:lnSpc>
                <a:spcPct val="100000"/>
              </a:lnSpc>
              <a:spcBef>
                <a:spcPts val="0"/>
              </a:spcBef>
              <a:spcAft>
                <a:spcPts val="0"/>
              </a:spcAft>
              <a:buClr>
                <a:srgbClr val="000000"/>
              </a:buClr>
              <a:buSzPts val="1100"/>
              <a:buFont typeface="Arial"/>
              <a:buNone/>
            </a:pPr>
            <a:r>
              <a:rPr b="0" i="0" lang="en-SG" sz="1100" u="none" cap="none" strike="noStrike">
                <a:solidFill>
                  <a:srgbClr val="000000"/>
                </a:solidFill>
                <a:latin typeface="Arial"/>
                <a:ea typeface="Arial"/>
                <a:cs typeface="Arial"/>
                <a:sym typeface="Arial"/>
              </a:rPr>
              <a:t>CNN, Photo taken by Josephine Bohol Sabanai - </a:t>
            </a:r>
            <a:r>
              <a:rPr b="0" i="0" lang="en-SG" sz="1100" u="sng" cap="none" strike="noStrike">
                <a:solidFill>
                  <a:srgbClr val="000000"/>
                </a:solidFill>
                <a:latin typeface="Arial"/>
                <a:ea typeface="Arial"/>
                <a:cs typeface="Arial"/>
                <a:sym typeface="Arial"/>
                <a:hlinkClick r:id="rId2">
                  <a:extLst>
                    <a:ext uri="{A12FA001-AC4F-418D-AE19-62706E023703}">
                      <ahyp:hlinkClr val="tx"/>
                    </a:ext>
                  </a:extLst>
                </a:hlinkClick>
              </a:rPr>
              <a:t>https://cnnphilippines.com/regional/2020/10/25/Negros-Oriental-couple-storm-wedding.html</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ASSIGNMENT</a:t>
            </a:r>
            <a:endParaRPr/>
          </a:p>
          <a:p>
            <a:pPr indent="0" lvl="0" marL="0" rtl="0" algn="l">
              <a:lnSpc>
                <a:spcPct val="100000"/>
              </a:lnSpc>
              <a:spcBef>
                <a:spcPts val="0"/>
              </a:spcBef>
              <a:spcAft>
                <a:spcPts val="0"/>
              </a:spcAft>
              <a:buSzPts val="1100"/>
              <a:buNone/>
            </a:pPr>
            <a:r>
              <a:rPr lang="en-SG">
                <a:solidFill>
                  <a:schemeClr val="dk1"/>
                </a:solidFill>
              </a:rPr>
              <a:t>Use the “Verification Checklist” for reference. With your partner or group, fill out the “Verification Checklist” handout and ask yourself how you could figure out the answer to each question. What online or offline tools could you use to help you? Who would you talk to? What clues are in the photo that can help you?</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TELL YOUR </a:t>
            </a:r>
            <a:r>
              <a:rPr b="1" lang="en-SG">
                <a:solidFill>
                  <a:schemeClr val="dk1"/>
                </a:solidFill>
                <a:highlight>
                  <a:srgbClr val="D9D2E9"/>
                </a:highlight>
              </a:rPr>
              <a:t>STUDENTS</a:t>
            </a:r>
            <a:endParaRPr/>
          </a:p>
          <a:p>
            <a:pPr indent="0" lvl="0" marL="0" rtl="0" algn="l">
              <a:lnSpc>
                <a:spcPct val="100000"/>
              </a:lnSpc>
              <a:spcBef>
                <a:spcPts val="0"/>
              </a:spcBef>
              <a:spcAft>
                <a:spcPts val="0"/>
              </a:spcAft>
              <a:buSzPts val="1100"/>
              <a:buNone/>
            </a:pPr>
            <a:r>
              <a:rPr lang="en-SG">
                <a:solidFill>
                  <a:schemeClr val="dk1"/>
                </a:solidFill>
              </a:rPr>
              <a:t>Let’s share our findings. Raise your hand if you believe your group found the original version of the image.</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ASK YOUR </a:t>
            </a:r>
            <a:r>
              <a:rPr b="1" lang="en-SG">
                <a:solidFill>
                  <a:schemeClr val="dk1"/>
                </a:solidFill>
                <a:highlight>
                  <a:srgbClr val="D9D2E9"/>
                </a:highlight>
              </a:rPr>
              <a:t>STUDENTS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What site do you think has the original?</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How did you determine whether or not this image was the original piece of content?</a:t>
            </a:r>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SG" sz="1100" u="none" cap="none" strike="noStrike">
                <a:solidFill>
                  <a:srgbClr val="000000"/>
                </a:solidFill>
                <a:latin typeface="Arial"/>
                <a:ea typeface="Arial"/>
                <a:cs typeface="Arial"/>
                <a:sym typeface="Arial"/>
              </a:rPr>
              <a:t>TELL YOUR STUDENTS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SG" sz="1100" u="none" cap="none" strike="noStrike">
                <a:solidFill>
                  <a:srgbClr val="000000"/>
                </a:solidFill>
                <a:latin typeface="Arial"/>
                <a:ea typeface="Arial"/>
                <a:cs typeface="Arial"/>
                <a:sym typeface="Arial"/>
              </a:rPr>
              <a:t>When a news event occurs, images and videos can easily multiply, with the same person being photographed by multiple people from different angles. Each person who captures and shares a piece of content can be motivated to do so for various reasons. For example, photos of the same event can be captured by a journalist, an activist, a person who works in the area, or a person who is traveling through the area on holiday. Each resulting image can reflect the different interests, opinions, and even potential biases of its source.</a:t>
            </a:r>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SG" sz="1100" u="none" cap="none" strike="noStrike">
                <a:solidFill>
                  <a:srgbClr val="000000"/>
                </a:solidFill>
                <a:latin typeface="Arial"/>
                <a:ea typeface="Arial"/>
                <a:cs typeface="Arial"/>
                <a:sym typeface="Arial"/>
              </a:rPr>
              <a:t>ASK YOUR STUDENTS</a:t>
            </a:r>
            <a:endParaRPr b="0"/>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How might you go about identifying and verifying the source of other images?</a:t>
            </a:r>
            <a:endParaRPr/>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Compare the objectives of the sources who captured the photographs of a couple braving the flood waters to attend their wedding. How might a source's objective affect how an image or video? </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cd83670a71_0_2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4" name="Google Shape;644;gcd83670a71_0_2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SG" u="sng"/>
              <a:t>Speaker’s Notes</a:t>
            </a:r>
            <a:endParaRPr/>
          </a:p>
          <a:p>
            <a:pPr indent="0" lvl="0" marL="0" rtl="0" algn="l">
              <a:lnSpc>
                <a:spcPct val="115000"/>
              </a:lnSpc>
              <a:spcBef>
                <a:spcPts val="0"/>
              </a:spcBef>
              <a:spcAft>
                <a:spcPts val="0"/>
              </a:spcAft>
              <a:buSzPts val="1100"/>
              <a:buNone/>
            </a:pPr>
            <a:r>
              <a:t/>
            </a:r>
            <a:endParaRPr b="1"/>
          </a:p>
          <a:p>
            <a:pPr indent="0" lvl="0" marL="0" rtl="0" algn="l">
              <a:lnSpc>
                <a:spcPct val="115000"/>
              </a:lnSpc>
              <a:spcBef>
                <a:spcPts val="0"/>
              </a:spcBef>
              <a:spcAft>
                <a:spcPts val="0"/>
              </a:spcAft>
              <a:buClr>
                <a:schemeClr val="dk1"/>
              </a:buClr>
              <a:buSzPts val="1100"/>
              <a:buFont typeface="Arial"/>
              <a:buNone/>
            </a:pPr>
            <a:r>
              <a:rPr b="1" lang="en-SG"/>
              <a:t>TELL YOUR STUDENTS</a:t>
            </a:r>
            <a:endParaRPr/>
          </a:p>
          <a:p>
            <a:pPr indent="0" lvl="0" marL="0" rtl="0" algn="l">
              <a:lnSpc>
                <a:spcPct val="115000"/>
              </a:lnSpc>
              <a:spcBef>
                <a:spcPts val="0"/>
              </a:spcBef>
              <a:spcAft>
                <a:spcPts val="0"/>
              </a:spcAft>
              <a:buClr>
                <a:schemeClr val="dk1"/>
              </a:buClr>
              <a:buSzPts val="1100"/>
              <a:buFont typeface="Arial"/>
              <a:buNone/>
            </a:pPr>
            <a:r>
              <a:rPr lang="en-SG"/>
              <a:t>Facebook is committed to</a:t>
            </a:r>
            <a:r>
              <a:rPr lang="en-SG">
                <a:solidFill>
                  <a:schemeClr val="hlink"/>
                </a:solidFill>
                <a:uFill>
                  <a:noFill/>
                </a:uFill>
                <a:hlinkClick r:id="rId2"/>
              </a:rPr>
              <a:t> </a:t>
            </a:r>
            <a:r>
              <a:rPr lang="en-SG" u="sng">
                <a:solidFill>
                  <a:srgbClr val="1155CC"/>
                </a:solidFill>
                <a:hlinkClick r:id="rId3">
                  <a:extLst>
                    <a:ext uri="{A12FA001-AC4F-418D-AE19-62706E023703}">
                      <ahyp:hlinkClr val="tx"/>
                    </a:ext>
                  </a:extLst>
                </a:hlinkClick>
              </a:rPr>
              <a:t>fighting the spread of false news</a:t>
            </a:r>
            <a:r>
              <a:rPr lang="en-SG"/>
              <a:t> on Facebook.</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SG"/>
              <a:t>They use both technology and human review to remove fake accounts, promote news literacy, and disrupt financial incentives of spammers.</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SG"/>
              <a:t>In</a:t>
            </a:r>
            <a:r>
              <a:rPr lang="en-SG">
                <a:solidFill>
                  <a:schemeClr val="hlink"/>
                </a:solidFill>
                <a:uFill>
                  <a:noFill/>
                </a:uFill>
                <a:hlinkClick r:id="rId4"/>
              </a:rPr>
              <a:t> </a:t>
            </a:r>
            <a:r>
              <a:rPr lang="en-SG" u="sng">
                <a:solidFill>
                  <a:srgbClr val="1155CC"/>
                </a:solidFill>
                <a:hlinkClick r:id="rId5">
                  <a:extLst>
                    <a:ext uri="{A12FA001-AC4F-418D-AE19-62706E023703}">
                      <ahyp:hlinkClr val="tx"/>
                    </a:ext>
                  </a:extLst>
                </a:hlinkClick>
              </a:rPr>
              <a:t>certain countries</a:t>
            </a:r>
            <a:r>
              <a:rPr lang="en-SG"/>
              <a:t>, they also work with</a:t>
            </a:r>
            <a:r>
              <a:rPr lang="en-SG">
                <a:solidFill>
                  <a:schemeClr val="hlink"/>
                </a:solidFill>
                <a:uFill>
                  <a:noFill/>
                </a:uFill>
                <a:hlinkClick r:id="rId6"/>
              </a:rPr>
              <a:t> </a:t>
            </a:r>
            <a:r>
              <a:rPr lang="en-SG" u="sng">
                <a:solidFill>
                  <a:srgbClr val="1155CC"/>
                </a:solidFill>
                <a:hlinkClick r:id="rId7">
                  <a:extLst>
                    <a:ext uri="{A12FA001-AC4F-418D-AE19-62706E023703}">
                      <ahyp:hlinkClr val="tx"/>
                    </a:ext>
                  </a:extLst>
                </a:hlinkClick>
              </a:rPr>
              <a:t>third-party fact-checkers</a:t>
            </a:r>
            <a:r>
              <a:rPr lang="en-SG"/>
              <a:t> who are</a:t>
            </a:r>
            <a:r>
              <a:rPr lang="en-SG">
                <a:solidFill>
                  <a:schemeClr val="hlink"/>
                </a:solidFill>
                <a:uFill>
                  <a:noFill/>
                </a:uFill>
                <a:hlinkClick r:id="rId8"/>
              </a:rPr>
              <a:t> </a:t>
            </a:r>
            <a:r>
              <a:rPr lang="en-SG" u="sng">
                <a:solidFill>
                  <a:srgbClr val="1155CC"/>
                </a:solidFill>
                <a:hlinkClick r:id="rId9">
                  <a:extLst>
                    <a:ext uri="{A12FA001-AC4F-418D-AE19-62706E023703}">
                      <ahyp:hlinkClr val="tx"/>
                    </a:ext>
                  </a:extLst>
                </a:hlinkClick>
              </a:rPr>
              <a:t>certified</a:t>
            </a:r>
            <a:r>
              <a:rPr lang="en-SG"/>
              <a:t> through the non-partisan International Fact-Checking Network to help identify and review false news.</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SG"/>
              <a:t>Being media literate is like being able to read. But a media literate person can ‘read’ all types of media </a:t>
            </a:r>
            <a:r>
              <a:rPr lang="en-SG">
                <a:solidFill>
                  <a:schemeClr val="dk1"/>
                </a:solidFill>
              </a:rPr>
              <a:t>—</a:t>
            </a:r>
            <a:r>
              <a:rPr lang="en-SG"/>
              <a:t> including broadcast media like television and radio, print media like newspapers, and information on the internet.</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SG"/>
              <a:t>A media literate person does not just access media. They have to be able to understand it, analyze it, think about it critically — and create it themselves.</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SG"/>
              <a:t>To become media literate we need to be able to think critically about what the information is, where it came from, and why it was made.</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SG"/>
              <a:t>Digital information can sometimes be manipulated to change its meaning. So, we need to learn how to spot false information and how to tell the difference between a fact and someone’s opinion.</a:t>
            </a:r>
            <a:endParaRPr/>
          </a:p>
          <a:p>
            <a:pPr indent="0" lvl="0" marL="0" rtl="0" algn="l">
              <a:lnSpc>
                <a:spcPct val="100000"/>
              </a:lnSpc>
              <a:spcBef>
                <a:spcPts val="0"/>
              </a:spcBef>
              <a:spcAft>
                <a:spcPts val="0"/>
              </a:spcAft>
              <a:buSzPts val="1100"/>
              <a:buNone/>
            </a:pPr>
            <a:r>
              <a:t/>
            </a:r>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cd83670a71_0_2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9" name="Google Shape;649;gcd83670a71_0_2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SG" u="sng"/>
              <a:t>Speaker’s Notes</a:t>
            </a:r>
            <a:endParaRPr/>
          </a:p>
          <a:p>
            <a:pPr indent="0" lvl="0" marL="0" rtl="0" algn="l">
              <a:lnSpc>
                <a:spcPct val="115000"/>
              </a:lnSpc>
              <a:spcBef>
                <a:spcPts val="0"/>
              </a:spcBef>
              <a:spcAft>
                <a:spcPts val="0"/>
              </a:spcAft>
              <a:buSzPts val="1100"/>
              <a:buNone/>
            </a:pPr>
            <a:r>
              <a:t/>
            </a:r>
            <a:endParaRPr b="1"/>
          </a:p>
          <a:p>
            <a:pPr indent="0" lvl="0" marL="0" rtl="0" algn="l">
              <a:lnSpc>
                <a:spcPct val="88000"/>
              </a:lnSpc>
              <a:spcBef>
                <a:spcPts val="0"/>
              </a:spcBef>
              <a:spcAft>
                <a:spcPts val="0"/>
              </a:spcAft>
              <a:buClr>
                <a:schemeClr val="dk1"/>
              </a:buClr>
              <a:buSzPts val="1100"/>
              <a:buFont typeface="Arial"/>
              <a:buNone/>
            </a:pPr>
            <a:r>
              <a:rPr b="1" lang="en-SG"/>
              <a:t>ASK YOUR STUDENTS</a:t>
            </a:r>
            <a:endParaRPr/>
          </a:p>
          <a:p>
            <a:pPr indent="-298450" lvl="0" marL="457200" rtl="0" algn="l">
              <a:lnSpc>
                <a:spcPct val="88000"/>
              </a:lnSpc>
              <a:spcBef>
                <a:spcPts val="0"/>
              </a:spcBef>
              <a:spcAft>
                <a:spcPts val="0"/>
              </a:spcAft>
              <a:buSzPts val="1100"/>
              <a:buChar char="●"/>
            </a:pPr>
            <a:r>
              <a:rPr lang="en-SG"/>
              <a:t>How to report false information on Facebook?</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b="1" lang="en-SG"/>
              <a:t>TELL YOUR STUDENTS</a:t>
            </a:r>
            <a:endParaRPr/>
          </a:p>
          <a:p>
            <a:pPr indent="-298450" lvl="0" marL="457200" rtl="0" algn="l">
              <a:lnSpc>
                <a:spcPct val="115000"/>
              </a:lnSpc>
              <a:spcBef>
                <a:spcPts val="0"/>
              </a:spcBef>
              <a:spcAft>
                <a:spcPts val="0"/>
              </a:spcAft>
              <a:buSzPts val="1100"/>
              <a:buChar char="●"/>
            </a:pPr>
            <a:r>
              <a:rPr lang="en-SG"/>
              <a:t>Grab your phone.</a:t>
            </a:r>
            <a:endParaRPr/>
          </a:p>
          <a:p>
            <a:pPr indent="-298450" lvl="0" marL="457200" rtl="0" algn="l">
              <a:lnSpc>
                <a:spcPct val="115000"/>
              </a:lnSpc>
              <a:spcBef>
                <a:spcPts val="0"/>
              </a:spcBef>
              <a:spcAft>
                <a:spcPts val="0"/>
              </a:spcAft>
              <a:buSzPts val="1100"/>
              <a:buChar char="●"/>
            </a:pPr>
            <a:r>
              <a:rPr lang="en-SG"/>
              <a:t>Look at a post.</a:t>
            </a:r>
            <a:endParaRPr/>
          </a:p>
          <a:p>
            <a:pPr indent="-298450" lvl="0" marL="457200" rtl="0" algn="l">
              <a:lnSpc>
                <a:spcPct val="115000"/>
              </a:lnSpc>
              <a:spcBef>
                <a:spcPts val="0"/>
              </a:spcBef>
              <a:spcAft>
                <a:spcPts val="0"/>
              </a:spcAft>
              <a:buSzPts val="1100"/>
              <a:buChar char="●"/>
            </a:pPr>
            <a:r>
              <a:rPr lang="en-SG"/>
              <a:t>Click the down option on the top right corner of the post — either an arrow or the three dots.</a:t>
            </a:r>
            <a:endParaRPr/>
          </a:p>
          <a:p>
            <a:pPr indent="-298450" lvl="0" marL="457200" rtl="0" algn="l">
              <a:lnSpc>
                <a:spcPct val="115000"/>
              </a:lnSpc>
              <a:spcBef>
                <a:spcPts val="0"/>
              </a:spcBef>
              <a:spcAft>
                <a:spcPts val="0"/>
              </a:spcAft>
              <a:buSzPts val="1100"/>
              <a:buChar char="●"/>
            </a:pPr>
            <a:r>
              <a:rPr lang="en-SG"/>
              <a:t>Choose the option ‘</a:t>
            </a:r>
            <a:r>
              <a:rPr i="1" lang="en-SG"/>
              <a:t>Find Support or Report Post.’</a:t>
            </a:r>
            <a:endParaRPr/>
          </a:p>
          <a:p>
            <a:pPr indent="-298450" lvl="0" marL="457200" rtl="0" algn="l">
              <a:lnSpc>
                <a:spcPct val="115000"/>
              </a:lnSpc>
              <a:spcBef>
                <a:spcPts val="0"/>
              </a:spcBef>
              <a:spcAft>
                <a:spcPts val="0"/>
              </a:spcAft>
              <a:buSzPts val="1100"/>
              <a:buChar char="●"/>
            </a:pPr>
            <a:r>
              <a:rPr lang="en-SG"/>
              <a:t>Click ‘False Information.’</a:t>
            </a:r>
            <a:endParaRPr/>
          </a:p>
          <a:p>
            <a:pPr indent="-298450" lvl="0" marL="457200" rtl="0" algn="l">
              <a:lnSpc>
                <a:spcPct val="115000"/>
              </a:lnSpc>
              <a:spcBef>
                <a:spcPts val="0"/>
              </a:spcBef>
              <a:spcAft>
                <a:spcPts val="0"/>
              </a:spcAft>
              <a:buSzPts val="1100"/>
              <a:buChar char="●"/>
            </a:pPr>
            <a:r>
              <a:rPr lang="en-SG"/>
              <a:t>These reports help us better identify potential false news on Facebook.</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cd83670a71_0_2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4" name="Google Shape;654;gcd83670a71_0_2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SG" u="sng"/>
              <a:t>Speaker’s Notes</a:t>
            </a:r>
            <a:endParaRPr/>
          </a:p>
          <a:p>
            <a:pPr indent="0" lvl="0" marL="0" rtl="0" algn="l">
              <a:lnSpc>
                <a:spcPct val="115000"/>
              </a:lnSpc>
              <a:spcBef>
                <a:spcPts val="0"/>
              </a:spcBef>
              <a:spcAft>
                <a:spcPts val="0"/>
              </a:spcAft>
              <a:buSzPts val="1100"/>
              <a:buNone/>
            </a:pPr>
            <a:r>
              <a:t/>
            </a:r>
            <a:endParaRPr b="1"/>
          </a:p>
          <a:p>
            <a:pPr indent="0" lvl="0" marL="0" rtl="0" algn="l">
              <a:lnSpc>
                <a:spcPct val="115000"/>
              </a:lnSpc>
              <a:spcBef>
                <a:spcPts val="0"/>
              </a:spcBef>
              <a:spcAft>
                <a:spcPts val="0"/>
              </a:spcAft>
              <a:buSzPts val="1100"/>
              <a:buNone/>
            </a:pPr>
            <a:r>
              <a:rPr b="1" lang="en-SG"/>
              <a:t>TELL YOUR STUDENTS</a:t>
            </a:r>
            <a:endParaRPr/>
          </a:p>
          <a:p>
            <a:pPr indent="0" lvl="0" marL="0" rtl="0" algn="l">
              <a:lnSpc>
                <a:spcPct val="115000"/>
              </a:lnSpc>
              <a:spcBef>
                <a:spcPts val="0"/>
              </a:spcBef>
              <a:spcAft>
                <a:spcPts val="0"/>
              </a:spcAft>
              <a:buSzPts val="1100"/>
              <a:buNone/>
            </a:pPr>
            <a:r>
              <a:rPr lang="en-SG"/>
              <a:t>The other thing to look at when viewing information is whether a post is organic or an Ad from a business.</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SG"/>
              <a:t>Organic means the post has been posted for free and is not a paid advertisement.</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SG"/>
              <a:t>When a post has ‘sponsored’ at the top, that means whomever posted it has paid to do so and it also means the post has passed through additional review to ensure it isn’t False Information.</a:t>
            </a:r>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cd83670a71_0_2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9" name="Google Shape;659;gcd83670a71_0_2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SG" u="sng"/>
              <a:t>Speaker’s Notes</a:t>
            </a:r>
            <a:endParaRPr/>
          </a:p>
          <a:p>
            <a:pPr indent="0" lvl="0" marL="0" rtl="0" algn="l">
              <a:lnSpc>
                <a:spcPct val="115000"/>
              </a:lnSpc>
              <a:spcBef>
                <a:spcPts val="0"/>
              </a:spcBef>
              <a:spcAft>
                <a:spcPts val="0"/>
              </a:spcAft>
              <a:buSzPts val="1100"/>
              <a:buNone/>
            </a:pPr>
            <a:r>
              <a:t/>
            </a:r>
            <a:endParaRPr b="1"/>
          </a:p>
          <a:p>
            <a:pPr indent="0" lvl="0" marL="0" rtl="0" algn="l">
              <a:lnSpc>
                <a:spcPct val="115000"/>
              </a:lnSpc>
              <a:spcBef>
                <a:spcPts val="0"/>
              </a:spcBef>
              <a:spcAft>
                <a:spcPts val="0"/>
              </a:spcAft>
              <a:buSzPts val="1100"/>
              <a:buNone/>
            </a:pPr>
            <a:r>
              <a:rPr b="1" lang="en-SG"/>
              <a:t>TELL YOUR STUDENTS</a:t>
            </a:r>
            <a:endParaRPr/>
          </a:p>
          <a:p>
            <a:pPr indent="0" lvl="0" marL="0" rtl="0" algn="l">
              <a:lnSpc>
                <a:spcPct val="115000"/>
              </a:lnSpc>
              <a:spcBef>
                <a:spcPts val="0"/>
              </a:spcBef>
              <a:spcAft>
                <a:spcPts val="0"/>
              </a:spcAft>
              <a:buSzPts val="1100"/>
              <a:buNone/>
            </a:pPr>
            <a:r>
              <a:rPr lang="en-SG"/>
              <a:t>Let’s take a quick look at how you can report ads or people’s posts for being misleading or false news etc. on Instagram.</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SG"/>
              <a:t>On the screen, you can see a personal post and a sponsored post.</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SG"/>
              <a:t>To report the post, start by clicking the three dots on the top right corner of the post.</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SG"/>
              <a:t>Now you can see the options available for both types of posts for reporting.</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cd83670a71_0_2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4" name="Google Shape;664;gcd83670a71_0_2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SG" u="sng"/>
              <a:t>Speaker’s Notes</a:t>
            </a:r>
            <a:endParaRPr/>
          </a:p>
          <a:p>
            <a:pPr indent="0" lvl="0" marL="0" rtl="0" algn="l">
              <a:lnSpc>
                <a:spcPct val="115000"/>
              </a:lnSpc>
              <a:spcBef>
                <a:spcPts val="0"/>
              </a:spcBef>
              <a:spcAft>
                <a:spcPts val="0"/>
              </a:spcAft>
              <a:buSzPts val="1100"/>
              <a:buNone/>
            </a:pPr>
            <a:r>
              <a:t/>
            </a:r>
            <a:endParaRPr b="1"/>
          </a:p>
          <a:p>
            <a:pPr indent="0" lvl="0" marL="0" rtl="0" algn="l">
              <a:lnSpc>
                <a:spcPct val="115000"/>
              </a:lnSpc>
              <a:spcBef>
                <a:spcPts val="0"/>
              </a:spcBef>
              <a:spcAft>
                <a:spcPts val="0"/>
              </a:spcAft>
              <a:buSzPts val="1100"/>
              <a:buNone/>
            </a:pPr>
            <a:r>
              <a:rPr b="1" lang="en-SG"/>
              <a:t>TELL YOUR STUDENTS</a:t>
            </a:r>
            <a:endParaRPr/>
          </a:p>
          <a:p>
            <a:pPr indent="0" lvl="0" marL="0" rtl="0" algn="l">
              <a:lnSpc>
                <a:spcPct val="115000"/>
              </a:lnSpc>
              <a:spcBef>
                <a:spcPts val="0"/>
              </a:spcBef>
              <a:spcAft>
                <a:spcPts val="0"/>
              </a:spcAft>
              <a:buSzPts val="1100"/>
              <a:buNone/>
            </a:pPr>
            <a:r>
              <a:rPr lang="en-SG"/>
              <a:t>Facebook is working to reduce the distribution of false news by:</a:t>
            </a:r>
            <a:endParaRPr/>
          </a:p>
          <a:p>
            <a:pPr indent="-298450" lvl="0" marL="457200" rtl="0" algn="l">
              <a:lnSpc>
                <a:spcPct val="115000"/>
              </a:lnSpc>
              <a:spcBef>
                <a:spcPts val="0"/>
              </a:spcBef>
              <a:spcAft>
                <a:spcPts val="0"/>
              </a:spcAft>
              <a:buSzPts val="1100"/>
              <a:buChar char="●"/>
            </a:pPr>
            <a:r>
              <a:rPr b="1" lang="en-SG"/>
              <a:t>Identifying false news:</a:t>
            </a:r>
            <a:r>
              <a:rPr lang="en-SG"/>
              <a:t> Facebook identifies news that may be false using signals like reports from people on Facebook. Fact-checkers may also identify stories to review on their own.</a:t>
            </a:r>
            <a:endParaRPr/>
          </a:p>
          <a:p>
            <a:pPr indent="-298450" lvl="0" marL="457200" rtl="0" algn="l">
              <a:lnSpc>
                <a:spcPct val="115000"/>
              </a:lnSpc>
              <a:spcBef>
                <a:spcPts val="0"/>
              </a:spcBef>
              <a:spcAft>
                <a:spcPts val="0"/>
              </a:spcAft>
              <a:buSzPts val="1100"/>
              <a:buChar char="●"/>
            </a:pPr>
            <a:r>
              <a:rPr b="1" lang="en-SG"/>
              <a:t>Reviewing stories:</a:t>
            </a:r>
            <a:r>
              <a:rPr lang="en-SG"/>
              <a:t> Fact-checkers will review stories, check their facts, and</a:t>
            </a:r>
            <a:r>
              <a:rPr lang="en-SG">
                <a:solidFill>
                  <a:schemeClr val="hlink"/>
                </a:solidFill>
                <a:uFill>
                  <a:noFill/>
                </a:uFill>
                <a:hlinkClick r:id="rId2"/>
              </a:rPr>
              <a:t> </a:t>
            </a:r>
            <a:r>
              <a:rPr lang="en-SG" u="sng">
                <a:solidFill>
                  <a:srgbClr val="1155CC"/>
                </a:solidFill>
                <a:hlinkClick r:id="rId3">
                  <a:extLst>
                    <a:ext uri="{A12FA001-AC4F-418D-AE19-62706E023703}">
                      <ahyp:hlinkClr val="tx"/>
                    </a:ext>
                  </a:extLst>
                </a:hlinkClick>
              </a:rPr>
              <a:t>rate their accuracy</a:t>
            </a:r>
            <a:r>
              <a:rPr lang="en-SG"/>
              <a:t>.</a:t>
            </a:r>
            <a:endParaRPr/>
          </a:p>
          <a:p>
            <a:pPr indent="-298450" lvl="0" marL="457200" rtl="0" algn="l">
              <a:lnSpc>
                <a:spcPct val="115000"/>
              </a:lnSpc>
              <a:spcBef>
                <a:spcPts val="0"/>
              </a:spcBef>
              <a:spcAft>
                <a:spcPts val="0"/>
              </a:spcAft>
              <a:buSzPts val="1100"/>
              <a:buChar char="●"/>
            </a:pPr>
            <a:r>
              <a:rPr b="1" lang="en-SG"/>
              <a:t>Showing false stories lower in News Feed:</a:t>
            </a:r>
            <a:r>
              <a:rPr lang="en-SG"/>
              <a:t> If a fact-checker rates a story as false, it will appear lower in News Feed. This significantly reduces the number of people who see it.</a:t>
            </a:r>
            <a:endParaRPr/>
          </a:p>
          <a:p>
            <a:pPr indent="-298450" lvl="0" marL="457200" rtl="0" algn="l">
              <a:lnSpc>
                <a:spcPct val="115000"/>
              </a:lnSpc>
              <a:spcBef>
                <a:spcPts val="0"/>
              </a:spcBef>
              <a:spcAft>
                <a:spcPts val="0"/>
              </a:spcAft>
              <a:buSzPts val="1100"/>
              <a:buChar char="●"/>
            </a:pPr>
            <a:r>
              <a:rPr b="1" lang="en-SG"/>
              <a:t>Taking action against repeat offenders:</a:t>
            </a:r>
            <a:r>
              <a:rPr lang="en-SG"/>
              <a:t> Pages and websites that repeatedly share false news will see their distribution reduced and their ability to advertise removed.</a:t>
            </a:r>
            <a:endParaRPr b="1"/>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cd83670a71_0_2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9" name="Google Shape;669;gcd83670a71_0_2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SG" u="sng"/>
              <a:t>Speaker’s Notes</a:t>
            </a:r>
            <a:endParaRPr/>
          </a:p>
          <a:p>
            <a:pPr indent="0" lvl="0" marL="0" rtl="0" algn="l">
              <a:lnSpc>
                <a:spcPct val="115000"/>
              </a:lnSpc>
              <a:spcBef>
                <a:spcPts val="0"/>
              </a:spcBef>
              <a:spcAft>
                <a:spcPts val="0"/>
              </a:spcAft>
              <a:buSzPts val="1100"/>
              <a:buNone/>
            </a:pPr>
            <a:r>
              <a:t/>
            </a:r>
            <a:endParaRPr b="1"/>
          </a:p>
          <a:p>
            <a:pPr indent="0" lvl="0" marL="0" rtl="0" algn="l">
              <a:lnSpc>
                <a:spcPct val="115000"/>
              </a:lnSpc>
              <a:spcBef>
                <a:spcPts val="0"/>
              </a:spcBef>
              <a:spcAft>
                <a:spcPts val="0"/>
              </a:spcAft>
              <a:buSzPts val="1100"/>
              <a:buNone/>
            </a:pPr>
            <a:r>
              <a:rPr b="1" lang="en-SG"/>
              <a:t>TELL YOUR STUDENTS</a:t>
            </a:r>
            <a:endParaRPr/>
          </a:p>
          <a:p>
            <a:pPr indent="0" lvl="0" marL="0" rtl="0" algn="l">
              <a:lnSpc>
                <a:spcPct val="115000"/>
              </a:lnSpc>
              <a:spcBef>
                <a:spcPts val="0"/>
              </a:spcBef>
              <a:spcAft>
                <a:spcPts val="0"/>
              </a:spcAft>
              <a:buSzPts val="1100"/>
              <a:buNone/>
            </a:pPr>
            <a:r>
              <a:rPr lang="en-SG"/>
              <a:t>Let’s now take a look at how you can identify messages that have been forwarded on WhatsApp.</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SG"/>
              <a:t>When a message has been forwarded many times, its source might be unclear. When you don’t know the source you should verify the information. </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SG"/>
              <a:t>As you can see, the message indicates whether the message has been forwarded.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cd83670a71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gcd83670a71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SG" sz="1100" u="sng" cap="none" strike="noStrike">
                <a:solidFill>
                  <a:srgbClr val="000000"/>
                </a:solidFill>
                <a:latin typeface="Arial"/>
                <a:ea typeface="Arial"/>
                <a:cs typeface="Arial"/>
                <a:sym typeface="Arial"/>
              </a:rPr>
              <a:t>Speaker Notes:</a:t>
            </a:r>
            <a:endParaRPr/>
          </a:p>
          <a:p>
            <a:pPr indent="0" lvl="0" marL="0" rtl="0" algn="l">
              <a:lnSpc>
                <a:spcPct val="100000"/>
              </a:lnSpc>
              <a:spcBef>
                <a:spcPts val="0"/>
              </a:spcBef>
              <a:spcAft>
                <a:spcPts val="0"/>
              </a:spcAft>
              <a:buSzPts val="1100"/>
              <a:buNone/>
            </a:pPr>
            <a:r>
              <a:t/>
            </a:r>
            <a:endParaRPr b="1" i="1"/>
          </a:p>
          <a:p>
            <a:pPr indent="0" lvl="0" marL="0" rtl="0" algn="l">
              <a:lnSpc>
                <a:spcPct val="100000"/>
              </a:lnSpc>
              <a:spcBef>
                <a:spcPts val="0"/>
              </a:spcBef>
              <a:spcAft>
                <a:spcPts val="0"/>
              </a:spcAft>
              <a:buSzPts val="1100"/>
              <a:buNone/>
            </a:pPr>
            <a:r>
              <a:rPr b="1" i="1" lang="en-SG"/>
              <a:t>OPTIONAL ASSIGNMENT</a:t>
            </a:r>
            <a:endParaRPr/>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b="1" lang="en-SG"/>
              <a:t>TELL YOUR STUDENTS</a:t>
            </a:r>
            <a:endParaRPr/>
          </a:p>
          <a:p>
            <a:pPr indent="0" lvl="0" marL="0" rtl="0" algn="l">
              <a:lnSpc>
                <a:spcPct val="100000"/>
              </a:lnSpc>
              <a:spcBef>
                <a:spcPts val="0"/>
              </a:spcBef>
              <a:spcAft>
                <a:spcPts val="0"/>
              </a:spcAft>
              <a:buSzPts val="1100"/>
              <a:buNone/>
            </a:pPr>
            <a:r>
              <a:rPr lang="en-SG"/>
              <a:t>Now we are going to extend the scenarios we just talked about. On your sheet of paper, draw two separate comic strips (if students are not excited about the idea of a comic strip, suggest that they write a short story instead), illustrating:</a:t>
            </a:r>
            <a:endParaRPr/>
          </a:p>
          <a:p>
            <a:pPr indent="-298450" lvl="0" marL="457200" rtl="0" algn="l">
              <a:lnSpc>
                <a:spcPct val="100000"/>
              </a:lnSpc>
              <a:spcBef>
                <a:spcPts val="0"/>
              </a:spcBef>
              <a:spcAft>
                <a:spcPts val="0"/>
              </a:spcAft>
              <a:buSzPts val="1100"/>
              <a:buChar char="●"/>
            </a:pPr>
            <a:r>
              <a:rPr lang="en-SG"/>
              <a:t>A scenario where you feel like your boundaries or someone else’s were not respected and how you wish others had reacted</a:t>
            </a:r>
            <a:endParaRPr/>
          </a:p>
          <a:p>
            <a:pPr indent="-298450" lvl="0" marL="457200" rtl="0" algn="l">
              <a:lnSpc>
                <a:spcPct val="100000"/>
              </a:lnSpc>
              <a:spcBef>
                <a:spcPts val="0"/>
              </a:spcBef>
              <a:spcAft>
                <a:spcPts val="0"/>
              </a:spcAft>
              <a:buSzPts val="1100"/>
              <a:buChar char="●"/>
            </a:pPr>
            <a:r>
              <a:rPr lang="en-SG"/>
              <a:t>A different scenario where you feel like your boundaries or someone else’s were respected and how others showed respect and kindness</a:t>
            </a:r>
            <a:endParaRPr/>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lang="en-SG"/>
              <a:t>Give students 30 minutes to finish their comics.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en-SG"/>
              <a:t>TEACHER’S NOTE</a:t>
            </a:r>
            <a:endParaRPr/>
          </a:p>
          <a:p>
            <a:pPr indent="0" lvl="0" marL="0" rtl="0" algn="l">
              <a:lnSpc>
                <a:spcPct val="100000"/>
              </a:lnSpc>
              <a:spcBef>
                <a:spcPts val="0"/>
              </a:spcBef>
              <a:spcAft>
                <a:spcPts val="0"/>
              </a:spcAft>
              <a:buSzPts val="1100"/>
              <a:buNone/>
            </a:pPr>
            <a:r>
              <a:rPr lang="en-SG"/>
              <a:t>Sharing information on when someone’s boundaries were not respected may touch on sensitive issues for your students. Be prepared to listen and provide safeguarding resources for your students, if needed.</a:t>
            </a:r>
            <a:endParaRPr b="1"/>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t/>
            </a:r>
            <a:endParaRPr b="1"/>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cd83670a71_0_2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4" name="Google Shape;674;gcd83670a71_0_2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SG" u="sng"/>
              <a:t>Speaker’s Notes</a:t>
            </a:r>
            <a:endParaRPr/>
          </a:p>
          <a:p>
            <a:pPr indent="0" lvl="0" marL="0" rtl="0" algn="l">
              <a:lnSpc>
                <a:spcPct val="115000"/>
              </a:lnSpc>
              <a:spcBef>
                <a:spcPts val="0"/>
              </a:spcBef>
              <a:spcAft>
                <a:spcPts val="0"/>
              </a:spcAft>
              <a:buSzPts val="1100"/>
              <a:buNone/>
            </a:pPr>
            <a:r>
              <a:t/>
            </a:r>
            <a:endParaRPr b="1"/>
          </a:p>
          <a:p>
            <a:pPr indent="0" lvl="0" marL="0" rtl="0" algn="l">
              <a:lnSpc>
                <a:spcPct val="115000"/>
              </a:lnSpc>
              <a:spcBef>
                <a:spcPts val="0"/>
              </a:spcBef>
              <a:spcAft>
                <a:spcPts val="0"/>
              </a:spcAft>
              <a:buSzPts val="1100"/>
              <a:buNone/>
            </a:pPr>
            <a:r>
              <a:rPr b="1" lang="en-SG"/>
              <a:t>TELL YOUR STUDENTS</a:t>
            </a:r>
            <a:endParaRPr/>
          </a:p>
          <a:p>
            <a:pPr indent="0" lvl="0" marL="0" rtl="0" algn="l">
              <a:lnSpc>
                <a:spcPct val="115000"/>
              </a:lnSpc>
              <a:spcBef>
                <a:spcPts val="0"/>
              </a:spcBef>
              <a:spcAft>
                <a:spcPts val="0"/>
              </a:spcAft>
              <a:buSzPts val="1100"/>
              <a:buNone/>
            </a:pPr>
            <a:r>
              <a:rPr lang="en-SG"/>
              <a:t>Facebook has also included added functionality to identify False information.</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SG"/>
              <a:t>If someone does post false information, it can be identified and the viewer will be notified when they see the item in the News Feed.</a:t>
            </a:r>
            <a:endParaRPr/>
          </a:p>
          <a:p>
            <a:pPr indent="0" lvl="0" marL="0" rtl="0" algn="l">
              <a:lnSpc>
                <a:spcPct val="115000"/>
              </a:lnSpc>
              <a:spcBef>
                <a:spcPts val="0"/>
              </a:spcBef>
              <a:spcAft>
                <a:spcPts val="0"/>
              </a:spcAft>
              <a:buSzPts val="1100"/>
              <a:buNone/>
            </a:pPr>
            <a:r>
              <a:t/>
            </a:r>
            <a:endParaRPr b="1" i="0" sz="1100" u="none" cap="none" strike="noStrike">
              <a:solidFill>
                <a:srgbClr val="000000"/>
              </a:solidFill>
              <a:latin typeface="Arial"/>
              <a:ea typeface="Arial"/>
              <a:cs typeface="Arial"/>
              <a:sym typeface="Arial"/>
            </a:endParaRPr>
          </a:p>
          <a:p>
            <a:pPr indent="0" lvl="0" marL="0" rtl="0" algn="l">
              <a:lnSpc>
                <a:spcPct val="115000"/>
              </a:lnSpc>
              <a:spcBef>
                <a:spcPts val="0"/>
              </a:spcBef>
              <a:spcAft>
                <a:spcPts val="0"/>
              </a:spcAft>
              <a:buSzPts val="1100"/>
              <a:buNone/>
            </a:pPr>
            <a:r>
              <a:rPr b="1" i="0" lang="en-SG" sz="1100" u="none" cap="none" strike="noStrike">
                <a:solidFill>
                  <a:srgbClr val="000000"/>
                </a:solidFill>
                <a:latin typeface="Arial"/>
                <a:ea typeface="Arial"/>
                <a:cs typeface="Arial"/>
                <a:sym typeface="Arial"/>
              </a:rPr>
              <a:t>RESOURCES</a:t>
            </a:r>
            <a:endParaRPr b="0"/>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Video by </a:t>
            </a:r>
            <a:r>
              <a:rPr b="0" i="0" lang="en-SG" sz="1100" u="sng" cap="none" strike="noStrike">
                <a:solidFill>
                  <a:srgbClr val="000000"/>
                </a:solidFill>
                <a:latin typeface="Arial"/>
                <a:ea typeface="Arial"/>
                <a:cs typeface="Arial"/>
                <a:sym typeface="Arial"/>
                <a:hlinkClick r:id="rId2">
                  <a:extLst>
                    <a:ext uri="{A12FA001-AC4F-418D-AE19-62706E023703}">
                      <ahyp:hlinkClr val="tx"/>
                    </a:ext>
                  </a:extLst>
                </a:hlinkClick>
              </a:rPr>
              <a:t>factcheck.org</a:t>
            </a:r>
            <a:r>
              <a:rPr b="0" i="0" lang="en-SG" sz="1100" u="none" cap="none" strike="noStrike">
                <a:solidFill>
                  <a:srgbClr val="000000"/>
                </a:solidFill>
                <a:latin typeface="Arial"/>
                <a:ea typeface="Arial"/>
                <a:cs typeface="Arial"/>
                <a:sym typeface="Arial"/>
              </a:rPr>
              <a:t> - </a:t>
            </a:r>
            <a:r>
              <a:rPr b="0" i="0" lang="en-SG" sz="1100" u="sng" cap="none" strike="noStrike">
                <a:solidFill>
                  <a:srgbClr val="000000"/>
                </a:solidFill>
                <a:latin typeface="Arial"/>
                <a:ea typeface="Arial"/>
                <a:cs typeface="Arial"/>
                <a:sym typeface="Arial"/>
                <a:hlinkClick r:id="rId3">
                  <a:extLst>
                    <a:ext uri="{A12FA001-AC4F-418D-AE19-62706E023703}">
                      <ahyp:hlinkClr val="tx"/>
                    </a:ext>
                  </a:extLst>
                </a:hlinkClick>
              </a:rPr>
              <a:t>youtube.com/watch?v=AkwWcHekMdo</a:t>
            </a:r>
            <a:endParaRPr b="0" i="0" sz="1100" u="sng"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Checklist by Youth and Media/Verification Checklist </a:t>
            </a:r>
            <a:r>
              <a:rPr b="0" i="0" lang="en-SG" sz="1100" u="sng" cap="none" strike="noStrike">
                <a:solidFill>
                  <a:srgbClr val="000000"/>
                </a:solidFill>
                <a:latin typeface="Arial"/>
                <a:ea typeface="Arial"/>
                <a:cs typeface="Arial"/>
                <a:sym typeface="Arial"/>
                <a:hlinkClick r:id="rId4">
                  <a:extLst>
                    <a:ext uri="{A12FA001-AC4F-418D-AE19-62706E023703}">
                      <ahyp:hlinkClr val="tx"/>
                    </a:ext>
                  </a:extLst>
                </a:hlinkClick>
              </a:rPr>
              <a:t>https://docs.google.com/document/d/1xp4-0cpVM_00ufanK2mSPGW-vyFo1ahslZOQdnMBjY4/edit?usp=sharing</a:t>
            </a:r>
            <a:r>
              <a:rPr b="0" i="0" lang="en-SG" sz="1100" u="none" cap="none" strike="noStrike">
                <a:solidFill>
                  <a:srgbClr val="000000"/>
                </a:solidFill>
                <a:latin typeface="Arial"/>
                <a:ea typeface="Arial"/>
                <a:cs typeface="Arial"/>
                <a:sym typeface="Arial"/>
              </a:rPr>
              <a:t> </a:t>
            </a:r>
            <a:endParaRPr b="0"/>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CNN, Photo taken by Josephine Bohol Sabanai - </a:t>
            </a:r>
            <a:r>
              <a:rPr b="0" i="0" lang="en-SG" sz="1100" u="sng" cap="none" strike="noStrike">
                <a:solidFill>
                  <a:srgbClr val="000000"/>
                </a:solidFill>
                <a:latin typeface="Arial"/>
                <a:ea typeface="Arial"/>
                <a:cs typeface="Arial"/>
                <a:sym typeface="Arial"/>
                <a:hlinkClick r:id="rId5">
                  <a:extLst>
                    <a:ext uri="{A12FA001-AC4F-418D-AE19-62706E023703}">
                      <ahyp:hlinkClr val="tx"/>
                    </a:ext>
                  </a:extLst>
                </a:hlinkClick>
              </a:rPr>
              <a:t>https://cnnphilippines.com/regional/2020/10/25/Negros-Oriental-couple-storm-wedding.html</a:t>
            </a:r>
            <a:br>
              <a:rPr lang="en-SG"/>
            </a:b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cd83670a71_0_2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9" name="Google Shape;679;gcd83670a71_0_2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i="0" lang="en-SG" sz="1600" u="sng">
                <a:solidFill>
                  <a:schemeClr val="dk1"/>
                </a:solidFill>
              </a:rPr>
              <a:t>Speaker Notes:</a:t>
            </a:r>
            <a:endParaRPr/>
          </a:p>
          <a:p>
            <a:pPr indent="0" lvl="0" marL="0" marR="457200" rtl="0" algn="l">
              <a:lnSpc>
                <a:spcPct val="106666"/>
              </a:lnSpc>
              <a:spcBef>
                <a:spcPts val="65"/>
              </a:spcBef>
              <a:spcAft>
                <a:spcPts val="0"/>
              </a:spcAft>
              <a:buClr>
                <a:schemeClr val="dk1"/>
              </a:buClr>
              <a:buSzPts val="1100"/>
              <a:buFont typeface="Arial"/>
              <a:buNone/>
            </a:pPr>
            <a:r>
              <a:t/>
            </a:r>
            <a:endParaRPr b="1" i="0">
              <a:solidFill>
                <a:schemeClr val="dk1"/>
              </a:solidFill>
            </a:endParaRPr>
          </a:p>
          <a:p>
            <a:pPr indent="0" lvl="0" marL="0" marR="457200" rtl="0" algn="l">
              <a:lnSpc>
                <a:spcPct val="106666"/>
              </a:lnSpc>
              <a:spcBef>
                <a:spcPts val="65"/>
              </a:spcBef>
              <a:spcAft>
                <a:spcPts val="0"/>
              </a:spcAft>
              <a:buClr>
                <a:schemeClr val="dk1"/>
              </a:buClr>
              <a:buSzPts val="1100"/>
              <a:buFont typeface="Arial"/>
              <a:buNone/>
            </a:pPr>
            <a:r>
              <a:rPr b="1" i="0" lang="en-SG">
                <a:solidFill>
                  <a:schemeClr val="dk1"/>
                </a:solidFill>
              </a:rPr>
              <a:t>LESSON OBJECTIVE</a:t>
            </a:r>
            <a:endParaRPr/>
          </a:p>
          <a:p>
            <a:pPr indent="0" lvl="0" marL="0" marR="457200" rtl="0" algn="l">
              <a:lnSpc>
                <a:spcPct val="106666"/>
              </a:lnSpc>
              <a:spcBef>
                <a:spcPts val="65"/>
              </a:spcBef>
              <a:spcAft>
                <a:spcPts val="0"/>
              </a:spcAft>
              <a:buClr>
                <a:schemeClr val="dk1"/>
              </a:buClr>
              <a:buSzPts val="1100"/>
              <a:buFont typeface="Arial"/>
              <a:buNone/>
            </a:pPr>
            <a:r>
              <a:rPr lang="en-SG">
                <a:solidFill>
                  <a:schemeClr val="dk1"/>
                </a:solidFill>
                <a:highlight>
                  <a:srgbClr val="D9D2E9"/>
                </a:highlight>
              </a:rPr>
              <a:t>Students</a:t>
            </a:r>
            <a:r>
              <a:rPr lang="en-SG">
                <a:solidFill>
                  <a:schemeClr val="dk1"/>
                </a:solidFill>
              </a:rPr>
              <a:t> will be able to define what a scrape (a copy from an original) is and explain why the proliferation of this type of media text can make the verification process more difficult during breaking news events. They will create and share their own scrapes online as they reflect upon when it is important to identify a scrape’s source or a news event’s original context.</a:t>
            </a:r>
            <a:endParaRPr/>
          </a:p>
          <a:p>
            <a:pPr indent="0" lvl="0" marL="0" marR="457200" rtl="0" algn="l">
              <a:lnSpc>
                <a:spcPct val="106666"/>
              </a:lnSpc>
              <a:spcBef>
                <a:spcPts val="65"/>
              </a:spcBef>
              <a:spcAft>
                <a:spcPts val="0"/>
              </a:spcAft>
              <a:buClr>
                <a:schemeClr val="dk1"/>
              </a:buClr>
              <a:buSzPts val="1100"/>
              <a:buFont typeface="Arial"/>
              <a:buNone/>
            </a:pPr>
            <a:r>
              <a:t/>
            </a:r>
            <a:endParaRPr i="0">
              <a:solidFill>
                <a:schemeClr val="dk1"/>
              </a:solidFill>
            </a:endParaRPr>
          </a:p>
          <a:p>
            <a:pPr indent="0" lvl="0" marL="0" marR="457200" rtl="0" algn="l">
              <a:lnSpc>
                <a:spcPct val="106666"/>
              </a:lnSpc>
              <a:spcBef>
                <a:spcPts val="65"/>
              </a:spcBef>
              <a:spcAft>
                <a:spcPts val="0"/>
              </a:spcAft>
              <a:buSzPts val="1100"/>
              <a:buNone/>
            </a:pPr>
            <a:r>
              <a:rPr b="1" i="0" lang="en-SG">
                <a:solidFill>
                  <a:schemeClr val="dk1"/>
                </a:solidFill>
              </a:rPr>
              <a:t>ESTIMATED TIME</a:t>
            </a:r>
            <a:endParaRPr/>
          </a:p>
          <a:p>
            <a:pPr indent="0" lvl="0" marL="0" marR="457200" rtl="0" algn="l">
              <a:lnSpc>
                <a:spcPct val="106666"/>
              </a:lnSpc>
              <a:spcBef>
                <a:spcPts val="65"/>
              </a:spcBef>
              <a:spcAft>
                <a:spcPts val="0"/>
              </a:spcAft>
              <a:buSzPts val="1100"/>
              <a:buNone/>
            </a:pPr>
            <a:r>
              <a:rPr i="0" lang="en-SG">
                <a:solidFill>
                  <a:schemeClr val="dk1"/>
                </a:solidFill>
              </a:rPr>
              <a:t>45 Minutes</a:t>
            </a:r>
            <a:endParaRPr/>
          </a:p>
          <a:p>
            <a:pPr indent="0" lvl="0" marL="0" marR="457200" rtl="0" algn="l">
              <a:lnSpc>
                <a:spcPct val="106666"/>
              </a:lnSpc>
              <a:spcBef>
                <a:spcPts val="65"/>
              </a:spcBef>
              <a:spcAft>
                <a:spcPts val="0"/>
              </a:spcAft>
              <a:buSzPts val="1100"/>
              <a:buNone/>
            </a:pPr>
            <a:r>
              <a:t/>
            </a:r>
            <a:endParaRPr i="0">
              <a:solidFill>
                <a:schemeClr val="dk1"/>
              </a:solidFill>
            </a:endParaRPr>
          </a:p>
          <a:p>
            <a:pPr indent="0" lvl="0" marL="0" marR="457200" rtl="0" algn="l">
              <a:lnSpc>
                <a:spcPct val="106666"/>
              </a:lnSpc>
              <a:spcBef>
                <a:spcPts val="65"/>
              </a:spcBef>
              <a:spcAft>
                <a:spcPts val="0"/>
              </a:spcAft>
              <a:buSzPts val="1100"/>
              <a:buNone/>
            </a:pPr>
            <a:r>
              <a:rPr b="1" i="0" lang="en-SG">
                <a:solidFill>
                  <a:schemeClr val="dk1"/>
                </a:solidFill>
              </a:rPr>
              <a:t>ESSENTIAL QUESTION</a:t>
            </a:r>
            <a:endParaRPr/>
          </a:p>
          <a:p>
            <a:pPr indent="-298450" lvl="0" marL="457200" rtl="0" algn="l">
              <a:lnSpc>
                <a:spcPct val="100000"/>
              </a:lnSpc>
              <a:spcBef>
                <a:spcPts val="0"/>
              </a:spcBef>
              <a:spcAft>
                <a:spcPts val="0"/>
              </a:spcAft>
              <a:buClr>
                <a:schemeClr val="dk1"/>
              </a:buClr>
              <a:buSzPts val="1100"/>
              <a:buChar char="●"/>
            </a:pPr>
            <a:r>
              <a:rPr i="0" lang="en-SG">
                <a:solidFill>
                  <a:schemeClr val="dk1"/>
                </a:solidFill>
              </a:rPr>
              <a:t>Why and how can it be helpful to identify an original image online and copies of it made afterwards?</a:t>
            </a:r>
            <a:endParaRPr/>
          </a:p>
          <a:p>
            <a:pPr indent="-298450" lvl="0" marL="457200" rtl="0" algn="l">
              <a:lnSpc>
                <a:spcPct val="100000"/>
              </a:lnSpc>
              <a:spcBef>
                <a:spcPts val="0"/>
              </a:spcBef>
              <a:spcAft>
                <a:spcPts val="0"/>
              </a:spcAft>
              <a:buClr>
                <a:schemeClr val="dk1"/>
              </a:buClr>
              <a:buSzPts val="1100"/>
              <a:buChar char="●"/>
            </a:pPr>
            <a:r>
              <a:rPr i="0" lang="en-SG">
                <a:solidFill>
                  <a:schemeClr val="dk1"/>
                </a:solidFill>
              </a:rPr>
              <a:t>Looking at the original image and the copies that followed, what potential story might this tell?</a:t>
            </a:r>
            <a:endParaRPr/>
          </a:p>
          <a:p>
            <a:pPr indent="-228600" lvl="0" marL="457200" rtl="0" algn="l">
              <a:lnSpc>
                <a:spcPct val="100000"/>
              </a:lnSpc>
              <a:spcBef>
                <a:spcPts val="0"/>
              </a:spcBef>
              <a:spcAft>
                <a:spcPts val="0"/>
              </a:spcAft>
              <a:buClr>
                <a:schemeClr val="dk1"/>
              </a:buClr>
              <a:buSzPts val="1100"/>
              <a:buNone/>
            </a:pPr>
            <a:r>
              <a:t/>
            </a:r>
            <a:endParaRPr i="0">
              <a:solidFill>
                <a:schemeClr val="dk1"/>
              </a:solidFill>
            </a:endParaRPr>
          </a:p>
          <a:p>
            <a:pPr indent="0" lvl="0" marL="0" rtl="0" algn="l">
              <a:lnSpc>
                <a:spcPct val="100000"/>
              </a:lnSpc>
              <a:spcBef>
                <a:spcPts val="0"/>
              </a:spcBef>
              <a:spcAft>
                <a:spcPts val="0"/>
              </a:spcAft>
              <a:buSzPts val="1100"/>
              <a:buNone/>
            </a:pPr>
            <a:r>
              <a:rPr b="1" i="0" lang="en-SG">
                <a:solidFill>
                  <a:schemeClr val="dk1"/>
                </a:solidFill>
              </a:rPr>
              <a:t>MATERIALS</a:t>
            </a:r>
            <a:endParaRPr/>
          </a:p>
          <a:p>
            <a:pPr indent="-298450" lvl="0" marL="457200" rtl="0" algn="l">
              <a:lnSpc>
                <a:spcPct val="100000"/>
              </a:lnSpc>
              <a:spcBef>
                <a:spcPts val="0"/>
              </a:spcBef>
              <a:spcAft>
                <a:spcPts val="0"/>
              </a:spcAft>
              <a:buClr>
                <a:schemeClr val="dk1"/>
              </a:buClr>
              <a:buSzPts val="1100"/>
              <a:buChar char="●"/>
            </a:pPr>
            <a:r>
              <a:rPr lang="en-SG"/>
              <a:t>”Braving Flood Waters to Get Married” Image</a:t>
            </a:r>
            <a:endParaRPr/>
          </a:p>
          <a:p>
            <a:pPr indent="-298450" lvl="0" marL="457200" rtl="0" algn="l">
              <a:lnSpc>
                <a:spcPct val="100000"/>
              </a:lnSpc>
              <a:spcBef>
                <a:spcPts val="0"/>
              </a:spcBef>
              <a:spcAft>
                <a:spcPts val="0"/>
              </a:spcAft>
              <a:buClr>
                <a:schemeClr val="dk1"/>
              </a:buClr>
              <a:buSzPts val="1100"/>
              <a:buChar char="●"/>
            </a:pPr>
            <a:r>
              <a:rPr lang="en-SG"/>
              <a:t>Internet Access </a:t>
            </a:r>
            <a:endParaRPr/>
          </a:p>
          <a:p>
            <a:pPr indent="-298450" lvl="0" marL="457200" rtl="0" algn="l">
              <a:lnSpc>
                <a:spcPct val="100000"/>
              </a:lnSpc>
              <a:spcBef>
                <a:spcPts val="0"/>
              </a:spcBef>
              <a:spcAft>
                <a:spcPts val="0"/>
              </a:spcAft>
              <a:buClr>
                <a:schemeClr val="dk1"/>
              </a:buClr>
              <a:buSzPts val="1100"/>
              <a:buChar char="●"/>
            </a:pPr>
            <a:r>
              <a:rPr lang="en-SG"/>
              <a:t>Additional Teacher Resources Listed</a:t>
            </a:r>
            <a:endParaRPr i="0">
              <a:solidFill>
                <a:schemeClr val="dk1"/>
              </a:solidFill>
            </a:endParaRPr>
          </a:p>
          <a:p>
            <a:pPr indent="-228600" lvl="0" marL="457200" rtl="0" algn="l">
              <a:lnSpc>
                <a:spcPct val="100000"/>
              </a:lnSpc>
              <a:spcBef>
                <a:spcPts val="0"/>
              </a:spcBef>
              <a:spcAft>
                <a:spcPts val="0"/>
              </a:spcAft>
              <a:buClr>
                <a:schemeClr val="dk1"/>
              </a:buClr>
              <a:buSzPts val="1100"/>
              <a:buNone/>
            </a:pPr>
            <a:r>
              <a:t/>
            </a:r>
            <a:endParaRPr i="0">
              <a:solidFill>
                <a:schemeClr val="dk1"/>
              </a:solidFill>
            </a:endParaRPr>
          </a:p>
          <a:p>
            <a:pPr indent="0" lvl="0" marL="0" rtl="0" algn="l">
              <a:lnSpc>
                <a:spcPct val="100000"/>
              </a:lnSpc>
              <a:spcBef>
                <a:spcPts val="0"/>
              </a:spcBef>
              <a:spcAft>
                <a:spcPts val="0"/>
              </a:spcAft>
              <a:buSzPts val="1100"/>
              <a:buNone/>
            </a:pPr>
            <a:r>
              <a:rPr b="1" i="0" lang="en-SG">
                <a:solidFill>
                  <a:schemeClr val="dk1"/>
                </a:solidFill>
              </a:rPr>
              <a:t>PREPARATION</a:t>
            </a:r>
            <a:endParaRPr/>
          </a:p>
          <a:p>
            <a:pPr indent="-298450" lvl="0" marL="457200" marR="0" rtl="0" algn="l">
              <a:lnSpc>
                <a:spcPct val="100000"/>
              </a:lnSpc>
              <a:spcBef>
                <a:spcPts val="0"/>
              </a:spcBef>
              <a:spcAft>
                <a:spcPts val="0"/>
              </a:spcAft>
              <a:buClr>
                <a:schemeClr val="dk1"/>
              </a:buClr>
              <a:buSzPts val="1100"/>
              <a:buFont typeface="Arial"/>
              <a:buChar char="●"/>
            </a:pPr>
            <a:r>
              <a:rPr i="0" lang="en-SG">
                <a:solidFill>
                  <a:schemeClr val="dk1"/>
                </a:solidFill>
              </a:rPr>
              <a:t>Students will need internet access for this lesson.</a:t>
            </a:r>
            <a:endParaRPr/>
          </a:p>
          <a:p>
            <a:pPr indent="-228600" lvl="0" marL="457200" marR="0" rtl="0" algn="l">
              <a:lnSpc>
                <a:spcPct val="100000"/>
              </a:lnSpc>
              <a:spcBef>
                <a:spcPts val="0"/>
              </a:spcBef>
              <a:spcAft>
                <a:spcPts val="0"/>
              </a:spcAft>
              <a:buClr>
                <a:schemeClr val="dk1"/>
              </a:buClr>
              <a:buSzPts val="1100"/>
              <a:buFont typeface="Arial"/>
              <a:buNone/>
            </a:pPr>
            <a:r>
              <a:t/>
            </a:r>
            <a:endParaRPr i="0">
              <a:solidFill>
                <a:schemeClr val="dk1"/>
              </a:solidFill>
            </a:endParaRPr>
          </a:p>
          <a:p>
            <a:pPr indent="0" lvl="0" marL="0" rtl="0" algn="l">
              <a:lnSpc>
                <a:spcPct val="100000"/>
              </a:lnSpc>
              <a:spcBef>
                <a:spcPts val="0"/>
              </a:spcBef>
              <a:spcAft>
                <a:spcPts val="0"/>
              </a:spcAft>
              <a:buSzPts val="1100"/>
              <a:buNone/>
            </a:pPr>
            <a:r>
              <a:rPr b="1" i="1" lang="en-SG">
                <a:solidFill>
                  <a:schemeClr val="dk1"/>
                </a:solidFill>
              </a:rPr>
              <a:t>OPTIONAL: </a:t>
            </a:r>
            <a:r>
              <a:rPr b="1" i="0" lang="en-SG">
                <a:solidFill>
                  <a:schemeClr val="dk1"/>
                </a:solidFill>
              </a:rPr>
              <a:t>ISTE DIGCITCOMMIT COMPETENCY</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INFORMED: I evaluate the accuracy, perspective, and validity of digital media and social posts.</a:t>
            </a:r>
            <a:endParaRPr/>
          </a:p>
          <a:p>
            <a:pPr indent="-228600" lvl="0" marL="457200" rtl="0" algn="l">
              <a:lnSpc>
                <a:spcPct val="100000"/>
              </a:lnSpc>
              <a:spcBef>
                <a:spcPts val="0"/>
              </a:spcBef>
              <a:spcAft>
                <a:spcPts val="0"/>
              </a:spcAft>
              <a:buClr>
                <a:schemeClr val="dk1"/>
              </a:buClr>
              <a:buSzPts val="1100"/>
              <a:buNone/>
            </a:pPr>
            <a:r>
              <a:t/>
            </a:r>
            <a:endParaRPr b="1" i="0"/>
          </a:p>
          <a:p>
            <a:pPr indent="0" lvl="0" marL="0" rtl="0" algn="l">
              <a:lnSpc>
                <a:spcPct val="100000"/>
              </a:lnSpc>
              <a:spcBef>
                <a:spcPts val="0"/>
              </a:spcBef>
              <a:spcAft>
                <a:spcPts val="0"/>
              </a:spcAft>
              <a:buClr>
                <a:schemeClr val="dk1"/>
              </a:buClr>
              <a:buSzPts val="1100"/>
              <a:buFont typeface="Arial"/>
              <a:buNone/>
            </a:pPr>
            <a:r>
              <a:t/>
            </a:r>
            <a:endParaRPr b="1"/>
          </a:p>
          <a:p>
            <a:pPr indent="0" lvl="0" marL="0" rtl="0" algn="l">
              <a:lnSpc>
                <a:spcPct val="100000"/>
              </a:lnSpc>
              <a:spcBef>
                <a:spcPts val="0"/>
              </a:spcBef>
              <a:spcAft>
                <a:spcPts val="0"/>
              </a:spcAft>
              <a:buClr>
                <a:schemeClr val="dk1"/>
              </a:buClr>
              <a:buSzPts val="1100"/>
              <a:buFont typeface="Arial"/>
              <a:buNone/>
            </a:pPr>
            <a:r>
              <a:t/>
            </a:r>
            <a:endParaRPr b="1"/>
          </a:p>
          <a:p>
            <a:pPr indent="-228600" lvl="0" marL="457200" rtl="0" algn="l">
              <a:lnSpc>
                <a:spcPct val="100000"/>
              </a:lnSpc>
              <a:spcBef>
                <a:spcPts val="0"/>
              </a:spcBef>
              <a:spcAft>
                <a:spcPts val="0"/>
              </a:spcAft>
              <a:buClr>
                <a:schemeClr val="dk1"/>
              </a:buClr>
              <a:buSzPts val="1100"/>
              <a:buNone/>
            </a:pPr>
            <a:r>
              <a:t/>
            </a:r>
            <a:endParaRPr>
              <a:solidFill>
                <a:schemeClr val="dk1"/>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cd83670a71_0_2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4" name="Google Shape;684;gcd83670a71_0_2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SG" u="sng">
                <a:solidFill>
                  <a:schemeClr val="dk1"/>
                </a:solidFill>
              </a:rPr>
              <a:t>Speaker Notes:</a:t>
            </a:r>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TELL YOUR </a:t>
            </a:r>
            <a:r>
              <a:rPr b="1" lang="en-SG">
                <a:solidFill>
                  <a:schemeClr val="dk1"/>
                </a:solidFill>
                <a:highlight>
                  <a:srgbClr val="D9D2E9"/>
                </a:highlight>
              </a:rPr>
              <a:t>STUDENTS</a:t>
            </a:r>
            <a:endParaRPr/>
          </a:p>
          <a:p>
            <a:pPr indent="0" lvl="0" marL="0" rtl="0" algn="l">
              <a:lnSpc>
                <a:spcPct val="100000"/>
              </a:lnSpc>
              <a:spcBef>
                <a:spcPts val="0"/>
              </a:spcBef>
              <a:spcAft>
                <a:spcPts val="0"/>
              </a:spcAft>
              <a:buSzPts val="1100"/>
              <a:buNone/>
            </a:pPr>
            <a:r>
              <a:rPr lang="en-SG">
                <a:solidFill>
                  <a:schemeClr val="dk1"/>
                </a:solidFill>
              </a:rPr>
              <a:t>You previously learned about the five-step verification checklist professional journalists use when they want to verify an image or video. (Quickly recap with </a:t>
            </a:r>
            <a:r>
              <a:rPr lang="en-SG">
                <a:solidFill>
                  <a:schemeClr val="dk1"/>
                </a:solidFill>
                <a:highlight>
                  <a:srgbClr val="D9D2E9"/>
                </a:highlight>
              </a:rPr>
              <a:t>students</a:t>
            </a:r>
            <a:r>
              <a:rPr lang="en-SG">
                <a:solidFill>
                  <a:schemeClr val="dk1"/>
                </a:solidFill>
              </a:rPr>
              <a:t> the five items on The Verification checklist.)</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Origin: Are you looking at the original piece of content?</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Source: Who created the piece of content?</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Date: When was the piece of content captured?</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Location: Where was the piece of content captured?</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Objective: Why was the piece of content captured?</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cd83670a71_0_2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9" name="Google Shape;689;gcd83670a71_0_2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SG" u="sng">
                <a:solidFill>
                  <a:schemeClr val="dk1"/>
                </a:solidFill>
              </a:rPr>
              <a:t>Speaker Notes:</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SG">
                <a:solidFill>
                  <a:schemeClr val="dk1"/>
                </a:solidFill>
              </a:rPr>
              <a:t>Today, we will talk about the first two items on the checklist: origin and source. In the current media landscape, people are constantly creating, sharing, and adapting media content, especially on social media platforms. Journalists and news consumers can use a variety of tools to verify an image or video and determine whether it has been used in the correct context. That is why we consider verification to be a process — because verifying content involves multiple steps and it can sometimes take a long time to complete. One challenge people face when it comes to verifying content is that photos and videos circulate from platform to platform and can easily be modified, copied, and taken out of context.</a:t>
            </a:r>
            <a:endParaRPr b="1">
              <a:solidFill>
                <a:schemeClr val="dk1"/>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cd83670a71_0_2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4" name="Google Shape;694;gcd83670a71_0_2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SG" u="sng">
                <a:solidFill>
                  <a:schemeClr val="dk1"/>
                </a:solidFill>
              </a:rPr>
              <a:t>Speaker Notes:</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ASK YOUR </a:t>
            </a:r>
            <a:r>
              <a:rPr b="1" lang="en-SG">
                <a:solidFill>
                  <a:schemeClr val="dk1"/>
                </a:solidFill>
                <a:highlight>
                  <a:srgbClr val="D9D2E9"/>
                </a:highlight>
              </a:rPr>
              <a:t>STUDENTS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Have you ever copied an image or video from one platform and shared it on another one?</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Have you ever posted something a friend shared with you on a different platform? </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Have you ever deleted something and then reposted it at a later time?</a:t>
            </a:r>
            <a:endParaRPr b="1">
              <a:solidFill>
                <a:schemeClr val="dk1"/>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cd83670a71_0_2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9" name="Google Shape;699;gcd83670a71_0_2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SG" u="sng">
                <a:solidFill>
                  <a:schemeClr val="dk1"/>
                </a:solidFill>
              </a:rPr>
              <a:t>Speaker Notes:</a:t>
            </a:r>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TELL YOUR </a:t>
            </a:r>
            <a:r>
              <a:rPr b="1" lang="en-SG">
                <a:solidFill>
                  <a:schemeClr val="dk1"/>
                </a:solidFill>
                <a:highlight>
                  <a:srgbClr val="D9D2E9"/>
                </a:highlight>
              </a:rPr>
              <a:t>STUDENTS</a:t>
            </a:r>
            <a:endParaRPr/>
          </a:p>
          <a:p>
            <a:pPr indent="0" lvl="0" marL="0" rtl="0" algn="l">
              <a:lnSpc>
                <a:spcPct val="100000"/>
              </a:lnSpc>
              <a:spcBef>
                <a:spcPts val="0"/>
              </a:spcBef>
              <a:spcAft>
                <a:spcPts val="0"/>
              </a:spcAft>
              <a:buSzPts val="1100"/>
              <a:buNone/>
            </a:pPr>
            <a:r>
              <a:rPr lang="en-SG">
                <a:solidFill>
                  <a:schemeClr val="dk1"/>
                </a:solidFill>
              </a:rPr>
              <a:t>Scrapes are pieces of content that are copied from an original and sometimes move from one platform to another. The term comes from the verb “to scrape,” and it refers to a piece of content that is copied by a user to create a new version of the content.</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SG">
                <a:solidFill>
                  <a:schemeClr val="dk1"/>
                </a:solidFill>
              </a:rPr>
              <a:t>(Scrapes are also called copies or versions of media texts. If you/your </a:t>
            </a:r>
            <a:r>
              <a:rPr lang="en-SG">
                <a:solidFill>
                  <a:schemeClr val="dk1"/>
                </a:solidFill>
                <a:highlight>
                  <a:srgbClr val="D9D2E9"/>
                </a:highlight>
              </a:rPr>
              <a:t>students</a:t>
            </a:r>
            <a:r>
              <a:rPr lang="en-SG">
                <a:solidFill>
                  <a:schemeClr val="dk1"/>
                </a:solidFill>
              </a:rPr>
              <a:t> want to find more resources about scrapes online, you can also use these other terms. Elsewhere in this learning experience, we have decided to refer to scrapes as “scrapes (versions)” to reflect this multiplicity of terms.)</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cd83670a71_0_3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4" name="Google Shape;704;gcd83670a71_0_3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SG" u="sng">
                <a:solidFill>
                  <a:schemeClr val="dk1"/>
                </a:solidFill>
              </a:rPr>
              <a:t>Speaker Notes:</a:t>
            </a:r>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TELL YOUR </a:t>
            </a:r>
            <a:r>
              <a:rPr b="1" lang="en-SG">
                <a:solidFill>
                  <a:schemeClr val="dk1"/>
                </a:solidFill>
                <a:highlight>
                  <a:srgbClr val="D9D2E9"/>
                </a:highlight>
              </a:rPr>
              <a:t>STUDENTS</a:t>
            </a:r>
            <a:endParaRPr/>
          </a:p>
          <a:p>
            <a:pPr indent="0" lvl="0" marL="0" rtl="0" algn="l">
              <a:lnSpc>
                <a:spcPct val="100000"/>
              </a:lnSpc>
              <a:spcBef>
                <a:spcPts val="0"/>
              </a:spcBef>
              <a:spcAft>
                <a:spcPts val="0"/>
              </a:spcAft>
              <a:buClr>
                <a:schemeClr val="dk1"/>
              </a:buClr>
              <a:buSzPts val="1100"/>
              <a:buFont typeface="Arial"/>
              <a:buNone/>
            </a:pPr>
            <a:r>
              <a:rPr lang="en-SG">
                <a:solidFill>
                  <a:schemeClr val="dk1"/>
                </a:solidFill>
              </a:rPr>
              <a:t>Imagine you are sharing a photo you captured on a closed messaging platform, like Snapchat or WhatsApp, and then one of your friends takes a screenshot of it and posts it onto a more “public” platform like Twitter. Let’s say a journalist found your friend’s screenshot and wanted to find out who took the photo.</a:t>
            </a:r>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rPr i="1" lang="en-SG">
                <a:solidFill>
                  <a:schemeClr val="dk1"/>
                </a:solidFill>
              </a:rPr>
              <a:t>Optional:</a:t>
            </a:r>
            <a:r>
              <a:rPr lang="en-SG">
                <a:solidFill>
                  <a:schemeClr val="dk1"/>
                </a:solidFill>
              </a:rPr>
              <a:t> Ask </a:t>
            </a:r>
            <a:r>
              <a:rPr lang="en-SG">
                <a:solidFill>
                  <a:schemeClr val="dk1"/>
                </a:solidFill>
                <a:highlight>
                  <a:srgbClr val="D9D2E9"/>
                </a:highlight>
              </a:rPr>
              <a:t>students</a:t>
            </a:r>
            <a:r>
              <a:rPr lang="en-SG">
                <a:solidFill>
                  <a:schemeClr val="dk1"/>
                </a:solidFill>
              </a:rPr>
              <a:t> to turn to the person sitting next to them to discuss these questions in pairs.</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ASK YOUR </a:t>
            </a:r>
            <a:r>
              <a:rPr b="1" lang="en-SG">
                <a:solidFill>
                  <a:schemeClr val="dk1"/>
                </a:solidFill>
                <a:highlight>
                  <a:srgbClr val="D9D2E9"/>
                </a:highlight>
              </a:rPr>
              <a:t>STUDENTS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How could the journalist find out that you are the original creator?</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What if your friend’s post became popular and 50 other people shared it? How could the journalist find out who the original creator is? (The journalist could contact your friend and ask if he/she took the photo. If the journalist has found multiple scrapes (versions) of the image, he/she may look at the date each scrape was posted and try to contact the person who made the earliest post.)</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cd83670a71_0_2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9" name="Google Shape;709;gcd83670a71_0_2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SG" u="sng">
                <a:solidFill>
                  <a:schemeClr val="dk1"/>
                </a:solidFill>
              </a:rPr>
              <a:t>Speaker Notes:</a:t>
            </a:r>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TELL YOUR </a:t>
            </a:r>
            <a:r>
              <a:rPr b="1" lang="en-SG">
                <a:solidFill>
                  <a:schemeClr val="dk1"/>
                </a:solidFill>
                <a:highlight>
                  <a:srgbClr val="D9D2E9"/>
                </a:highlight>
              </a:rPr>
              <a:t>STUDENTS</a:t>
            </a:r>
            <a:endParaRPr/>
          </a:p>
          <a:p>
            <a:pPr indent="0" lvl="0" marL="0" rtl="0" algn="l">
              <a:lnSpc>
                <a:spcPct val="100000"/>
              </a:lnSpc>
              <a:spcBef>
                <a:spcPts val="0"/>
              </a:spcBef>
              <a:spcAft>
                <a:spcPts val="0"/>
              </a:spcAft>
              <a:buClr>
                <a:schemeClr val="dk1"/>
              </a:buClr>
              <a:buSzPts val="1100"/>
              <a:buFont typeface="Arial"/>
              <a:buNone/>
            </a:pPr>
            <a:r>
              <a:rPr lang="en-SG">
                <a:solidFill>
                  <a:schemeClr val="dk1"/>
                </a:solidFill>
              </a:rPr>
              <a:t>Scrapes (versions) can become a problem during breaking news events because information can spread very quickly and it can be difficult to figure out who originally created the content and when it was created. On websites like YouTube, some people will download an original video of a news event and quickly re-upload it using a different username, in hopes of making money (</a:t>
            </a:r>
            <a:r>
              <a:rPr i="1" lang="en-SG">
                <a:solidFill>
                  <a:schemeClr val="dk1"/>
                </a:solidFill>
              </a:rPr>
              <a:t>First Draft</a:t>
            </a:r>
            <a:r>
              <a:rPr lang="en-SG">
                <a:solidFill>
                  <a:schemeClr val="dk1"/>
                </a:solidFill>
              </a:rPr>
              <a:t>). “You can sometimes see hundreds of (versions) of the same video in the hours after a breaking news event” (</a:t>
            </a:r>
            <a:r>
              <a:rPr i="1" lang="en-SG">
                <a:solidFill>
                  <a:schemeClr val="dk1"/>
                </a:solidFill>
              </a:rPr>
              <a:t>First Draft</a:t>
            </a:r>
            <a:r>
              <a:rPr lang="en-SG">
                <a:solidFill>
                  <a:schemeClr val="dk1"/>
                </a:solidFill>
              </a:rPr>
              <a:t>).</a:t>
            </a:r>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TELL YOUR </a:t>
            </a:r>
            <a:r>
              <a:rPr b="1" lang="en-SG">
                <a:solidFill>
                  <a:schemeClr val="dk1"/>
                </a:solidFill>
                <a:highlight>
                  <a:srgbClr val="D9D2E9"/>
                </a:highlight>
              </a:rPr>
              <a:t>STUDENTS</a:t>
            </a:r>
            <a:endParaRPr/>
          </a:p>
          <a:p>
            <a:pPr indent="0" lvl="0" marL="0" rtl="0" algn="l">
              <a:lnSpc>
                <a:spcPct val="100000"/>
              </a:lnSpc>
              <a:spcBef>
                <a:spcPts val="0"/>
              </a:spcBef>
              <a:spcAft>
                <a:spcPts val="0"/>
              </a:spcAft>
              <a:buClr>
                <a:schemeClr val="dk1"/>
              </a:buClr>
              <a:buSzPts val="1100"/>
              <a:buFont typeface="Arial"/>
              <a:buNone/>
            </a:pPr>
            <a:r>
              <a:rPr lang="en-SG">
                <a:solidFill>
                  <a:schemeClr val="dk1"/>
                </a:solidFill>
              </a:rPr>
              <a:t>When you first come across a piece of content, you cannot assume that you are looking at the original. Look for clues such as the following that can tell you whether the image or video is the original version:</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Scrapes (versions) generally have lower image or video quality compared to the original version. They can also have smaller file sizes or nonstandard dimensions (which indicates that the content may have been manipulated or changed from the original).</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Look at the account of the person who is sharing the image or video. Do they share other scrapes (versions) of breaking news events? That probably means that they are not the original creators of the content.</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Does the image or video come from an organizational website? Organizations “can sometimes reshare content from an individual eyewitness” (</a:t>
            </a:r>
            <a:r>
              <a:rPr i="1" lang="en-SG">
                <a:solidFill>
                  <a:schemeClr val="dk1"/>
                </a:solidFill>
              </a:rPr>
              <a:t>First Draft</a:t>
            </a:r>
            <a:r>
              <a:rPr lang="en-SG">
                <a:solidFill>
                  <a:schemeClr val="dk1"/>
                </a:solidFill>
              </a:rPr>
              <a:t>).</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Finally, check your gut. Is it likely that this person was at the event and is sharing the original video?</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cd83670a71_0_2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4" name="Google Shape;714;gcd83670a71_0_2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SG" u="sng">
                <a:solidFill>
                  <a:schemeClr val="dk1"/>
                </a:solidFill>
              </a:rPr>
              <a:t>Speaker Notes:</a:t>
            </a:r>
            <a:endParaRPr/>
          </a:p>
          <a:p>
            <a:pPr indent="0" lvl="0" marL="0" rtl="0" algn="l">
              <a:lnSpc>
                <a:spcPct val="100000"/>
              </a:lnSpc>
              <a:spcBef>
                <a:spcPts val="0"/>
              </a:spcBef>
              <a:spcAft>
                <a:spcPts val="0"/>
              </a:spcAft>
              <a:buClr>
                <a:schemeClr val="dk1"/>
              </a:buClr>
              <a:buSzPts val="1100"/>
              <a:buFont typeface="Arial"/>
              <a:buNone/>
            </a:pPr>
            <a:r>
              <a:t/>
            </a:r>
            <a:endParaRPr b="1" i="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i="1" lang="en-SG">
                <a:solidFill>
                  <a:schemeClr val="dk1"/>
                </a:solidFill>
              </a:rPr>
              <a:t>OPTIONAL ASSIGNMENT</a:t>
            </a:r>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TELL YOUR </a:t>
            </a:r>
            <a:r>
              <a:rPr b="1" lang="en-SG">
                <a:solidFill>
                  <a:schemeClr val="dk1"/>
                </a:solidFill>
                <a:highlight>
                  <a:srgbClr val="D9D2E9"/>
                </a:highlight>
              </a:rPr>
              <a:t>STUDENTS</a:t>
            </a:r>
            <a:endParaRPr/>
          </a:p>
          <a:p>
            <a:pPr indent="0" lvl="0" marL="0" rtl="0" algn="l">
              <a:lnSpc>
                <a:spcPct val="100000"/>
              </a:lnSpc>
              <a:spcBef>
                <a:spcPts val="0"/>
              </a:spcBef>
              <a:spcAft>
                <a:spcPts val="0"/>
              </a:spcAft>
              <a:buClr>
                <a:schemeClr val="dk1"/>
              </a:buClr>
              <a:buSzPts val="1100"/>
              <a:buFont typeface="Arial"/>
              <a:buNone/>
            </a:pPr>
            <a:r>
              <a:rPr lang="en-SG">
                <a:solidFill>
                  <a:schemeClr val="dk1"/>
                </a:solidFill>
              </a:rPr>
              <a:t>Go online and find an image from a recent news event that interests you. Identify the source of the image. Make a scrape of the image and share it on one of your social media accounts. When posting the image, you can choose to adapt the image in any way (e.g., edit, crop, add text) before you share it. When posting the image, be sure to identify its original source.</a:t>
            </a:r>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SG">
                <a:solidFill>
                  <a:schemeClr val="dk1"/>
                </a:solidFill>
              </a:rPr>
              <a:t>Then write a short paragraph answering the following questions: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What image did you decide to share and why?</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Where and with whom did you share the image?</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Did you choose to alter (e.g., edit, crop, add text) the image in any way before sharing it? What was your objective behind adapting/not adapting the image?</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Do you think your post would have different reactions if you did not identify the original source? Why or why not?</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TELL YOUR </a:t>
            </a:r>
            <a:r>
              <a:rPr b="1" lang="en-SG">
                <a:solidFill>
                  <a:schemeClr val="dk1"/>
                </a:solidFill>
                <a:highlight>
                  <a:srgbClr val="D9D2E9"/>
                </a:highlight>
              </a:rPr>
              <a:t>STUDENTS</a:t>
            </a:r>
            <a:endParaRPr/>
          </a:p>
          <a:p>
            <a:pPr indent="0" lvl="0" marL="0" rtl="0" algn="l">
              <a:lnSpc>
                <a:spcPct val="100000"/>
              </a:lnSpc>
              <a:spcBef>
                <a:spcPts val="0"/>
              </a:spcBef>
              <a:spcAft>
                <a:spcPts val="0"/>
              </a:spcAft>
              <a:buClr>
                <a:schemeClr val="dk1"/>
              </a:buClr>
              <a:buSzPts val="1100"/>
              <a:buFont typeface="Arial"/>
              <a:buNone/>
            </a:pPr>
            <a:r>
              <a:rPr lang="en-SG">
                <a:solidFill>
                  <a:schemeClr val="dk1"/>
                </a:solidFill>
              </a:rPr>
              <a:t>Turn to the person next to you. Share the image you posted and briefly explain why you chose this particular image.</a:t>
            </a:r>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ASK YOUR </a:t>
            </a:r>
            <a:r>
              <a:rPr b="1" lang="en-SG">
                <a:solidFill>
                  <a:schemeClr val="dk1"/>
                </a:solidFill>
                <a:highlight>
                  <a:srgbClr val="D9D2E9"/>
                </a:highlight>
              </a:rPr>
              <a:t>STUDENTS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What are some of the reasons people might choose to reshare content online?</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Think of other famous scrapes (versions) you have seen people share online. Are there instances when identifying a source is more/less important than others? Talk through some examples as a </a:t>
            </a:r>
            <a:r>
              <a:rPr lang="en-SG">
                <a:solidFill>
                  <a:schemeClr val="dk1"/>
                </a:solidFill>
                <a:highlight>
                  <a:srgbClr val="D9D2E9"/>
                </a:highlight>
              </a:rPr>
              <a:t>class</a:t>
            </a:r>
            <a:r>
              <a:rPr lang="en-SG">
                <a:solidFill>
                  <a:schemeClr val="dk1"/>
                </a:solidFill>
              </a:rPr>
              <a:t> and discuss whether they are harmful or not. </a:t>
            </a:r>
            <a:endParaRPr b="1">
              <a:solidFill>
                <a:schemeClr val="dk1"/>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cd83670a71_0_2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9" name="Google Shape;719;gcd83670a71_0_2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SG" u="sng">
                <a:solidFill>
                  <a:schemeClr val="dk1"/>
                </a:solidFill>
              </a:rPr>
              <a:t>Speaker Notes:</a:t>
            </a:r>
            <a:endParaRPr/>
          </a:p>
          <a:p>
            <a:pPr indent="0" lvl="0" marL="0" marR="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Discussion</a:t>
            </a:r>
            <a:endParaRPr/>
          </a:p>
          <a:p>
            <a:pPr indent="0" lvl="0" marL="0" rtl="0" algn="l">
              <a:lnSpc>
                <a:spcPct val="100000"/>
              </a:lnSpc>
              <a:spcBef>
                <a:spcPts val="0"/>
              </a:spcBef>
              <a:spcAft>
                <a:spcPts val="0"/>
              </a:spcAft>
              <a:buClr>
                <a:schemeClr val="dk1"/>
              </a:buClr>
              <a:buSzPts val="1100"/>
              <a:buFont typeface="Arial"/>
              <a:buNone/>
            </a:pPr>
            <a:r>
              <a:t/>
            </a:r>
            <a:endParaRPr b="1" i="0" sz="1100" u="none" cap="none" strike="noStrike">
              <a:solidFill>
                <a:schemeClr val="dk1"/>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1" i="0" lang="en-SG" sz="1100" u="none" cap="none" strike="noStrike">
                <a:solidFill>
                  <a:srgbClr val="000000"/>
                </a:solidFill>
                <a:latin typeface="Arial"/>
                <a:ea typeface="Arial"/>
                <a:cs typeface="Arial"/>
                <a:sym typeface="Arial"/>
              </a:rPr>
              <a:t>IMAGE CLASS INTERACTION</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0" i="0" lang="en-SG" sz="1100" u="none" cap="none" strike="noStrike">
                <a:solidFill>
                  <a:srgbClr val="000000"/>
                </a:solidFill>
                <a:latin typeface="Arial"/>
                <a:ea typeface="Arial"/>
                <a:cs typeface="Arial"/>
                <a:sym typeface="Arial"/>
              </a:rPr>
              <a:t>In today’s news climate, any image or video can be captured, altered, or shared by anyone with access to the internet and a computer or mobile device. In some cases, the content in question can be seen by countless people and altered again and again in such a way that the original image is almost unrecognizable. One particular instance of this phenomenon can be seen when scrapes (versions) become popular memes.</a:t>
            </a:r>
            <a:endParaRPr/>
          </a:p>
          <a:p>
            <a:pPr indent="0" lvl="0" marL="0" rtl="0" algn="l">
              <a:lnSpc>
                <a:spcPct val="100000"/>
              </a:lnSpc>
              <a:spcBef>
                <a:spcPts val="0"/>
              </a:spcBef>
              <a:spcAft>
                <a:spcPts val="0"/>
              </a:spcAft>
              <a:buClr>
                <a:schemeClr val="dk1"/>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rPr b="1" lang="en-SG">
                <a:solidFill>
                  <a:schemeClr val="dk1"/>
                </a:solidFill>
              </a:rPr>
              <a:t>TEACHER’S NOTE</a:t>
            </a:r>
            <a:endParaRPr/>
          </a:p>
          <a:p>
            <a:pPr indent="0" lvl="0" marL="0" rtl="0" algn="l">
              <a:lnSpc>
                <a:spcPct val="100000"/>
              </a:lnSpc>
              <a:spcBef>
                <a:spcPts val="0"/>
              </a:spcBef>
              <a:spcAft>
                <a:spcPts val="0"/>
              </a:spcAft>
              <a:buSzPts val="1100"/>
              <a:buNone/>
            </a:pPr>
            <a:r>
              <a:rPr b="0" i="0" lang="en-SG" sz="1100" u="none" cap="none" strike="noStrike">
                <a:solidFill>
                  <a:srgbClr val="000000"/>
                </a:solidFill>
                <a:latin typeface="Arial"/>
                <a:ea typeface="Arial"/>
                <a:cs typeface="Arial"/>
                <a:sym typeface="Arial"/>
              </a:rPr>
              <a:t>Review the article below with your students. </a:t>
            </a:r>
            <a:endParaRPr/>
          </a:p>
          <a:p>
            <a:pPr indent="0" lvl="0" marL="0" rtl="0" algn="l">
              <a:lnSpc>
                <a:spcPct val="100000"/>
              </a:lnSpc>
              <a:spcBef>
                <a:spcPts val="0"/>
              </a:spcBef>
              <a:spcAft>
                <a:spcPts val="0"/>
              </a:spcAft>
              <a:buSzPts val="1100"/>
              <a:buNone/>
            </a:pPr>
            <a:r>
              <a:rPr b="0" i="0" lang="en-SG" sz="1100" u="none" cap="none" strike="noStrike">
                <a:solidFill>
                  <a:srgbClr val="000000"/>
                </a:solidFill>
                <a:latin typeface="Arial"/>
                <a:ea typeface="Arial"/>
                <a:cs typeface="Arial"/>
                <a:sym typeface="Arial"/>
              </a:rPr>
              <a:t>CNN, Photo taken by Josephine Bohol Sabanai - </a:t>
            </a:r>
            <a:r>
              <a:rPr b="0" i="0" lang="en-SG" sz="1100" u="sng" cap="none" strike="noStrike">
                <a:solidFill>
                  <a:srgbClr val="000000"/>
                </a:solidFill>
                <a:latin typeface="Arial"/>
                <a:ea typeface="Arial"/>
                <a:cs typeface="Arial"/>
                <a:sym typeface="Arial"/>
                <a:hlinkClick r:id="rId2">
                  <a:extLst>
                    <a:ext uri="{A12FA001-AC4F-418D-AE19-62706E023703}">
                      <ahyp:hlinkClr val="tx"/>
                    </a:ext>
                  </a:extLst>
                </a:hlinkClick>
              </a:rPr>
              <a:t>https://cnnphilippines.com/regional/2020/10/25/Negros-Oriental-couple-storm-wedding.html</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1" i="0" lang="en-SG" sz="1100" u="none" cap="none" strike="noStrike">
                <a:solidFill>
                  <a:srgbClr val="000000"/>
                </a:solidFill>
                <a:latin typeface="Arial"/>
                <a:ea typeface="Arial"/>
                <a:cs typeface="Arial"/>
                <a:sym typeface="Arial"/>
              </a:rPr>
              <a:t>CLASS INTERACTION</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0" i="0" lang="en-SG" sz="1100" u="none" cap="none" strike="noStrike">
                <a:solidFill>
                  <a:srgbClr val="000000"/>
                </a:solidFill>
                <a:latin typeface="Arial"/>
                <a:ea typeface="Arial"/>
                <a:cs typeface="Arial"/>
                <a:sym typeface="Arial"/>
              </a:rPr>
              <a:t>Consider this image of a couple on their way to their wedding.</a:t>
            </a:r>
            <a:endParaRPr/>
          </a:p>
          <a:p>
            <a:pPr indent="0" lvl="0" marL="0" rtl="0" algn="l">
              <a:lnSpc>
                <a:spcPct val="100000"/>
              </a:lnSpc>
              <a:spcBef>
                <a:spcPts val="0"/>
              </a:spcBef>
              <a:spcAft>
                <a:spcPts val="0"/>
              </a:spcAft>
              <a:buClr>
                <a:schemeClr val="dk1"/>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1" i="0" lang="en-SG" sz="1100" u="none" cap="none" strike="noStrike">
                <a:solidFill>
                  <a:srgbClr val="000000"/>
                </a:solidFill>
                <a:latin typeface="Arial"/>
                <a:ea typeface="Arial"/>
                <a:cs typeface="Arial"/>
                <a:sym typeface="Arial"/>
              </a:rPr>
              <a:t>TELL YOUR STUDENTS</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0" i="0" lang="en-SG" sz="1100" u="none" cap="none" strike="noStrike">
                <a:solidFill>
                  <a:srgbClr val="000000"/>
                </a:solidFill>
                <a:latin typeface="Arial"/>
                <a:ea typeface="Arial"/>
                <a:cs typeface="Arial"/>
                <a:sym typeface="Arial"/>
              </a:rPr>
              <a:t>This couple went viral after photos emerged of them braving the floods from a typhoon to make their wedding ceremony. </a:t>
            </a:r>
            <a:endParaRPr/>
          </a:p>
          <a:p>
            <a:pPr indent="0" lvl="0" marL="0" rtl="0" algn="l">
              <a:lnSpc>
                <a:spcPct val="100000"/>
              </a:lnSpc>
              <a:spcBef>
                <a:spcPts val="0"/>
              </a:spcBef>
              <a:spcAft>
                <a:spcPts val="0"/>
              </a:spcAft>
              <a:buClr>
                <a:schemeClr val="dk1"/>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0" i="0" lang="en-SG" sz="1100" u="none" cap="none" strike="noStrike">
                <a:solidFill>
                  <a:srgbClr val="000000"/>
                </a:solidFill>
                <a:latin typeface="Arial"/>
                <a:ea typeface="Arial"/>
                <a:cs typeface="Arial"/>
                <a:sym typeface="Arial"/>
              </a:rPr>
              <a:t>These photos were then shared by others rapidly online through websites and social media, without properly identifying who the couple was, when the image was taken, or where the event took place.</a:t>
            </a:r>
            <a:endParaRPr/>
          </a:p>
          <a:p>
            <a:pPr indent="0" lvl="0" marL="0" rtl="0" algn="l">
              <a:lnSpc>
                <a:spcPct val="100000"/>
              </a:lnSpc>
              <a:spcBef>
                <a:spcPts val="0"/>
              </a:spcBef>
              <a:spcAft>
                <a:spcPts val="0"/>
              </a:spcAft>
              <a:buClr>
                <a:schemeClr val="dk1"/>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b="0" i="0" lang="en-SG" sz="1100" u="none" cap="none" strike="noStrike">
                <a:solidFill>
                  <a:srgbClr val="000000"/>
                </a:solidFill>
                <a:latin typeface="Arial"/>
                <a:ea typeface="Arial"/>
                <a:cs typeface="Arial"/>
                <a:sym typeface="Arial"/>
              </a:rPr>
              <a:t>Some of these scrapes (or versions) have been turned into popular memes that have been featured in major publications. However, most of the memes you see often require some knowledge of the picture's original context. As a result, people who see this image in isolation, may not fully understand the intention of the meme, the message behind it, or even its origins.</a:t>
            </a:r>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ASK YOUR </a:t>
            </a:r>
            <a:r>
              <a:rPr b="1" lang="en-SG">
                <a:solidFill>
                  <a:schemeClr val="dk1"/>
                </a:solidFill>
                <a:highlight>
                  <a:srgbClr val="D9D2E9"/>
                </a:highlight>
              </a:rPr>
              <a:t>STUDENTS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Think of some famous scrapes (versions) that have become memes. Do you have any favorites?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Are you familiar with the original source of this meme? What about the original context?</a:t>
            </a:r>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TELL YOUR </a:t>
            </a:r>
            <a:r>
              <a:rPr b="1" lang="en-SG">
                <a:solidFill>
                  <a:schemeClr val="dk1"/>
                </a:solidFill>
                <a:highlight>
                  <a:srgbClr val="D9D2E9"/>
                </a:highlight>
              </a:rPr>
              <a:t>STUDENTS</a:t>
            </a:r>
            <a:endParaRPr/>
          </a:p>
          <a:p>
            <a:pPr indent="0" lvl="0" marL="0" rtl="0" algn="l">
              <a:lnSpc>
                <a:spcPct val="100000"/>
              </a:lnSpc>
              <a:spcBef>
                <a:spcPts val="0"/>
              </a:spcBef>
              <a:spcAft>
                <a:spcPts val="0"/>
              </a:spcAft>
              <a:buClr>
                <a:schemeClr val="dk1"/>
              </a:buClr>
              <a:buSzPts val="1100"/>
              <a:buFont typeface="Arial"/>
              <a:buNone/>
            </a:pPr>
            <a:r>
              <a:rPr lang="en-SG">
                <a:solidFill>
                  <a:schemeClr val="dk1"/>
                </a:solidFill>
              </a:rPr>
              <a:t>Visual information, even more so than text, is designed to grab people’s attention on social media. As a responsible news consumer, you can decide how best you want to engage with, share, or adapt content that you see your friends, family, and other people are posting online.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cd83670a71_0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Google Shape;409;gcd83670a71_0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SG" sz="1100" u="sng" cap="none" strike="noStrike">
                <a:solidFill>
                  <a:srgbClr val="000000"/>
                </a:solidFill>
                <a:latin typeface="Arial"/>
                <a:ea typeface="Arial"/>
                <a:cs typeface="Arial"/>
                <a:sym typeface="Arial"/>
              </a:rPr>
              <a:t>Speaker Notes:</a:t>
            </a:r>
            <a:endParaRPr/>
          </a:p>
          <a:p>
            <a:pPr indent="0" lvl="0" marL="0" rtl="0" algn="l">
              <a:lnSpc>
                <a:spcPct val="100000"/>
              </a:lnSpc>
              <a:spcBef>
                <a:spcPts val="0"/>
              </a:spcBef>
              <a:spcAft>
                <a:spcPts val="0"/>
              </a:spcAft>
              <a:buSzPts val="1100"/>
              <a:buNone/>
            </a:pPr>
            <a:r>
              <a:t/>
            </a:r>
            <a:endParaRPr b="1" i="1"/>
          </a:p>
          <a:p>
            <a:pPr indent="0" lvl="0" marL="0" rtl="0" algn="l">
              <a:lnSpc>
                <a:spcPct val="100000"/>
              </a:lnSpc>
              <a:spcBef>
                <a:spcPts val="0"/>
              </a:spcBef>
              <a:spcAft>
                <a:spcPts val="0"/>
              </a:spcAft>
              <a:buSzPts val="1100"/>
              <a:buNone/>
            </a:pPr>
            <a:r>
              <a:rPr b="1" i="1" lang="en-SG"/>
              <a:t>OPTIONAL ASSIGNMENT</a:t>
            </a:r>
            <a:endParaRPr/>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b="1" lang="en-SG"/>
              <a:t>TELL YOUR STUDENTS</a:t>
            </a:r>
            <a:endParaRPr/>
          </a:p>
          <a:p>
            <a:pPr indent="0" lvl="0" marL="0" rtl="0" algn="l">
              <a:lnSpc>
                <a:spcPct val="100000"/>
              </a:lnSpc>
              <a:spcBef>
                <a:spcPts val="0"/>
              </a:spcBef>
              <a:spcAft>
                <a:spcPts val="0"/>
              </a:spcAft>
              <a:buSzPts val="1100"/>
              <a:buNone/>
            </a:pPr>
            <a:r>
              <a:rPr lang="en-SG"/>
              <a:t>Now we are going to extend the scenarios we just talked about. On your sheet of paper, draw two separate comic strips (if students are not excited about the idea of a comic strip, suggest that they write a short story instead), illustrating:</a:t>
            </a:r>
            <a:endParaRPr/>
          </a:p>
          <a:p>
            <a:pPr indent="-298450" lvl="0" marL="457200" rtl="0" algn="l">
              <a:lnSpc>
                <a:spcPct val="100000"/>
              </a:lnSpc>
              <a:spcBef>
                <a:spcPts val="0"/>
              </a:spcBef>
              <a:spcAft>
                <a:spcPts val="0"/>
              </a:spcAft>
              <a:buSzPts val="1100"/>
              <a:buChar char="●"/>
            </a:pPr>
            <a:r>
              <a:rPr lang="en-SG"/>
              <a:t>A scenario where you feel like your boundaries or someone else’s were not respected and how you wish others had reacted</a:t>
            </a:r>
            <a:endParaRPr/>
          </a:p>
          <a:p>
            <a:pPr indent="-298450" lvl="0" marL="457200" rtl="0" algn="l">
              <a:lnSpc>
                <a:spcPct val="100000"/>
              </a:lnSpc>
              <a:spcBef>
                <a:spcPts val="0"/>
              </a:spcBef>
              <a:spcAft>
                <a:spcPts val="0"/>
              </a:spcAft>
              <a:buSzPts val="1100"/>
              <a:buChar char="●"/>
            </a:pPr>
            <a:r>
              <a:rPr lang="en-SG"/>
              <a:t>A different scenario where you feel like your boundaries or someone else’s were respected and how others showed respect and kindness</a:t>
            </a:r>
            <a:endParaRPr/>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lang="en-SG"/>
              <a:t>Give students 30 minutes to finish their comics.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en-SG"/>
              <a:t>TEACHER’S NOTE</a:t>
            </a:r>
            <a:endParaRPr/>
          </a:p>
          <a:p>
            <a:pPr indent="0" lvl="0" marL="0" rtl="0" algn="l">
              <a:lnSpc>
                <a:spcPct val="100000"/>
              </a:lnSpc>
              <a:spcBef>
                <a:spcPts val="0"/>
              </a:spcBef>
              <a:spcAft>
                <a:spcPts val="0"/>
              </a:spcAft>
              <a:buSzPts val="1100"/>
              <a:buNone/>
            </a:pPr>
            <a:r>
              <a:rPr lang="en-SG"/>
              <a:t>Sharing information on when someone’s boundaries were not respected may touch on sensitive issues for your students. Be prepared to listen and provide safeguarding resources for your students, if needed.</a:t>
            </a:r>
            <a:endParaRPr b="1"/>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t/>
            </a:r>
            <a:endParaRPr b="1"/>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cd83670a71_0_2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4" name="Google Shape;724;gcd83670a71_0_2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SG" u="sng">
                <a:solidFill>
                  <a:schemeClr val="dk1"/>
                </a:solidFill>
              </a:rPr>
              <a:t>Speaker Notes:</a:t>
            </a:r>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ASK YOUR </a:t>
            </a:r>
            <a:r>
              <a:rPr b="1" lang="en-SG">
                <a:solidFill>
                  <a:schemeClr val="dk1"/>
                </a:solidFill>
                <a:highlight>
                  <a:srgbClr val="D9D2E9"/>
                </a:highlight>
              </a:rPr>
              <a:t>STUDENTS</a:t>
            </a:r>
            <a:endParaRPr/>
          </a:p>
          <a:p>
            <a:pPr indent="-298450" lvl="0" marL="457200" marR="0" rtl="0" algn="l">
              <a:lnSpc>
                <a:spcPct val="100000"/>
              </a:lnSpc>
              <a:spcBef>
                <a:spcPts val="0"/>
              </a:spcBef>
              <a:spcAft>
                <a:spcPts val="0"/>
              </a:spcAft>
              <a:buClr>
                <a:srgbClr val="000000"/>
              </a:buClr>
              <a:buSzPts val="1100"/>
              <a:buFont typeface="Arial"/>
              <a:buChar char="●"/>
            </a:pPr>
            <a:r>
              <a:rPr lang="en-SG">
                <a:solidFill>
                  <a:schemeClr val="dk1"/>
                </a:solidFill>
              </a:rPr>
              <a:t>Based on what you have learned about scrapes (versions) today, how will you respond to scrapes and memes you see in the future?</a:t>
            </a:r>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SG" sz="1100" u="none" cap="none" strike="noStrike">
                <a:solidFill>
                  <a:srgbClr val="000000"/>
                </a:solidFill>
                <a:latin typeface="Arial"/>
                <a:ea typeface="Arial"/>
                <a:cs typeface="Arial"/>
                <a:sym typeface="Arial"/>
              </a:rPr>
              <a:t>RESOURCES</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Video by First Draft: The challenge of dealing with scrapes - </a:t>
            </a:r>
            <a:r>
              <a:rPr b="0" i="0" lang="en-SG" sz="1100" u="sng" cap="none" strike="noStrike">
                <a:solidFill>
                  <a:srgbClr val="000000"/>
                </a:solidFill>
                <a:latin typeface="Arial"/>
                <a:ea typeface="Arial"/>
                <a:cs typeface="Arial"/>
                <a:sym typeface="Arial"/>
                <a:hlinkClick r:id="rId2">
                  <a:extLst>
                    <a:ext uri="{A12FA001-AC4F-418D-AE19-62706E023703}">
                      <ahyp:hlinkClr val="tx"/>
                    </a:ext>
                  </a:extLst>
                </a:hlinkClick>
              </a:rPr>
              <a:t>youtube.com/watch?v=KoDCwBk90Hc</a:t>
            </a:r>
            <a:endParaRPr b="0" i="0" sz="1100" u="sng"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CNN, Photo taken by Josephine Bohol Sabanai - </a:t>
            </a:r>
            <a:r>
              <a:rPr b="0" i="0" lang="en-SG" sz="1100" u="sng" cap="none" strike="noStrike">
                <a:solidFill>
                  <a:srgbClr val="000000"/>
                </a:solidFill>
                <a:latin typeface="Arial"/>
                <a:ea typeface="Arial"/>
                <a:cs typeface="Arial"/>
                <a:sym typeface="Arial"/>
                <a:hlinkClick r:id="rId3">
                  <a:extLst>
                    <a:ext uri="{A12FA001-AC4F-418D-AE19-62706E023703}">
                      <ahyp:hlinkClr val="tx"/>
                    </a:ext>
                  </a:extLst>
                </a:hlinkClick>
              </a:rPr>
              <a:t>https://cnnphilippines.com/regional/2020/10/25/Negros-Oriental-couple-storm-wedding.html</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Article by Alastair Reid (First Draft): Several news outlets duped into publishing old flight turbulence footage - </a:t>
            </a:r>
            <a:r>
              <a:rPr b="0" i="0" lang="en-SG" sz="1100" u="sng" cap="none" strike="noStrike">
                <a:solidFill>
                  <a:srgbClr val="000000"/>
                </a:solidFill>
                <a:latin typeface="Arial"/>
                <a:ea typeface="Arial"/>
                <a:cs typeface="Arial"/>
                <a:sym typeface="Arial"/>
                <a:hlinkClick r:id="rId4">
                  <a:extLst>
                    <a:ext uri="{A12FA001-AC4F-418D-AE19-62706E023703}">
                      <ahyp:hlinkClr val="tx"/>
                    </a:ext>
                  </a:extLst>
                </a:hlinkClick>
              </a:rPr>
              <a:t>firstdraftnews.org/several-news-outlets-duped-into-publishing-old-flight-turbulence-footage</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Article by Alastair Reid (First Draft): Why eyewitness media is central to the future of the news industry - </a:t>
            </a:r>
            <a:r>
              <a:rPr b="0" i="0" lang="en-SG" sz="1100" u="sng" cap="none" strike="noStrike">
                <a:solidFill>
                  <a:srgbClr val="000000"/>
                </a:solidFill>
                <a:latin typeface="Arial"/>
                <a:ea typeface="Arial"/>
                <a:cs typeface="Arial"/>
                <a:sym typeface="Arial"/>
                <a:hlinkClick r:id="rId5">
                  <a:extLst>
                    <a:ext uri="{A12FA001-AC4F-418D-AE19-62706E023703}">
                      <ahyp:hlinkClr val="tx"/>
                    </a:ext>
                  </a:extLst>
                </a:hlinkClick>
              </a:rPr>
              <a:t>firstdraftnews.org/why-eyewitness-media-is- central-to-the-future-of-the-news-industry</a:t>
            </a:r>
            <a:endParaRPr b="0" i="0" sz="1100" u="sng"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Article by Malachy Browne (First Draft): A pocket guide for verifying details of a video - </a:t>
            </a:r>
            <a:r>
              <a:rPr b="0" i="0" lang="en-SG" sz="1100" u="sng" cap="none" strike="noStrike">
                <a:solidFill>
                  <a:srgbClr val="000000"/>
                </a:solidFill>
                <a:latin typeface="Arial"/>
                <a:ea typeface="Arial"/>
                <a:cs typeface="Arial"/>
                <a:sym typeface="Arial"/>
                <a:hlinkClick r:id="rId6">
                  <a:extLst>
                    <a:ext uri="{A12FA001-AC4F-418D-AE19-62706E023703}">
                      <ahyp:hlinkClr val="tx"/>
                    </a:ext>
                  </a:extLst>
                </a:hlinkClick>
              </a:rPr>
              <a:t>firstdraftnews.org/a-pocket-guide-on- verifying-details-of-a-video</a:t>
            </a:r>
            <a:endParaRPr b="1">
              <a:solidFill>
                <a:schemeClr val="dk1"/>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cd83670a71_0_2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9" name="Google Shape;729;gcd83670a71_0_2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i="0" lang="en-SG" sz="1600" u="sng">
                <a:solidFill>
                  <a:schemeClr val="dk1"/>
                </a:solidFill>
              </a:rPr>
              <a:t>Speaker Notes:</a:t>
            </a:r>
            <a:endParaRPr/>
          </a:p>
          <a:p>
            <a:pPr indent="0" lvl="0" marL="0" marR="457200" rtl="0" algn="l">
              <a:lnSpc>
                <a:spcPct val="106666"/>
              </a:lnSpc>
              <a:spcBef>
                <a:spcPts val="65"/>
              </a:spcBef>
              <a:spcAft>
                <a:spcPts val="0"/>
              </a:spcAft>
              <a:buClr>
                <a:schemeClr val="dk1"/>
              </a:buClr>
              <a:buSzPts val="1100"/>
              <a:buFont typeface="Arial"/>
              <a:buNone/>
            </a:pPr>
            <a:r>
              <a:t/>
            </a:r>
            <a:endParaRPr b="1" i="0">
              <a:solidFill>
                <a:schemeClr val="dk1"/>
              </a:solidFill>
            </a:endParaRPr>
          </a:p>
          <a:p>
            <a:pPr indent="0" lvl="0" marL="0" marR="457200" rtl="0" algn="l">
              <a:lnSpc>
                <a:spcPct val="106666"/>
              </a:lnSpc>
              <a:spcBef>
                <a:spcPts val="65"/>
              </a:spcBef>
              <a:spcAft>
                <a:spcPts val="0"/>
              </a:spcAft>
              <a:buClr>
                <a:schemeClr val="dk1"/>
              </a:buClr>
              <a:buSzPts val="1100"/>
              <a:buFont typeface="Arial"/>
              <a:buNone/>
            </a:pPr>
            <a:r>
              <a:rPr b="1" i="0" lang="en-SG">
                <a:solidFill>
                  <a:schemeClr val="dk1"/>
                </a:solidFill>
              </a:rPr>
              <a:t>LESSON OBJECTIVE</a:t>
            </a:r>
            <a:endParaRPr/>
          </a:p>
          <a:p>
            <a:pPr indent="0" lvl="0" marL="0" marR="457200" rtl="0" algn="l">
              <a:lnSpc>
                <a:spcPct val="106666"/>
              </a:lnSpc>
              <a:spcBef>
                <a:spcPts val="65"/>
              </a:spcBef>
              <a:spcAft>
                <a:spcPts val="0"/>
              </a:spcAft>
              <a:buClr>
                <a:schemeClr val="dk1"/>
              </a:buClr>
              <a:buSzPts val="1100"/>
              <a:buFont typeface="Arial"/>
              <a:buNone/>
            </a:pPr>
            <a:r>
              <a:rPr lang="en-SG">
                <a:solidFill>
                  <a:schemeClr val="dk1"/>
                </a:solidFill>
                <a:highlight>
                  <a:srgbClr val="D9D2E9"/>
                </a:highlight>
              </a:rPr>
              <a:t>Students</a:t>
            </a:r>
            <a:r>
              <a:rPr lang="en-SG">
                <a:solidFill>
                  <a:schemeClr val="dk1"/>
                </a:solidFill>
              </a:rPr>
              <a:t> will imagine and write about what their lives will be like 10-20 years from now.</a:t>
            </a:r>
            <a:endParaRPr/>
          </a:p>
          <a:p>
            <a:pPr indent="0" lvl="0" marL="0" marR="457200" rtl="0" algn="l">
              <a:lnSpc>
                <a:spcPct val="106666"/>
              </a:lnSpc>
              <a:spcBef>
                <a:spcPts val="65"/>
              </a:spcBef>
              <a:spcAft>
                <a:spcPts val="0"/>
              </a:spcAft>
              <a:buClr>
                <a:schemeClr val="dk1"/>
              </a:buClr>
              <a:buSzPts val="1100"/>
              <a:buFont typeface="Arial"/>
              <a:buNone/>
            </a:pPr>
            <a:r>
              <a:t/>
            </a:r>
            <a:endParaRPr i="0">
              <a:solidFill>
                <a:schemeClr val="dk1"/>
              </a:solidFill>
            </a:endParaRPr>
          </a:p>
          <a:p>
            <a:pPr indent="0" lvl="0" marL="0" marR="457200" rtl="0" algn="l">
              <a:lnSpc>
                <a:spcPct val="106666"/>
              </a:lnSpc>
              <a:spcBef>
                <a:spcPts val="65"/>
              </a:spcBef>
              <a:spcAft>
                <a:spcPts val="0"/>
              </a:spcAft>
              <a:buSzPts val="1100"/>
              <a:buNone/>
            </a:pPr>
            <a:r>
              <a:rPr b="1" i="0" lang="en-SG">
                <a:solidFill>
                  <a:schemeClr val="dk1"/>
                </a:solidFill>
              </a:rPr>
              <a:t>ESTIMATED TIME</a:t>
            </a:r>
            <a:endParaRPr/>
          </a:p>
          <a:p>
            <a:pPr indent="0" lvl="0" marL="0" marR="457200" rtl="0" algn="l">
              <a:lnSpc>
                <a:spcPct val="106666"/>
              </a:lnSpc>
              <a:spcBef>
                <a:spcPts val="65"/>
              </a:spcBef>
              <a:spcAft>
                <a:spcPts val="0"/>
              </a:spcAft>
              <a:buSzPts val="1100"/>
              <a:buNone/>
            </a:pPr>
            <a:r>
              <a:rPr i="0" lang="en-SG">
                <a:solidFill>
                  <a:schemeClr val="dk1"/>
                </a:solidFill>
              </a:rPr>
              <a:t>20 Minutes</a:t>
            </a:r>
            <a:endParaRPr/>
          </a:p>
          <a:p>
            <a:pPr indent="0" lvl="0" marL="0" marR="457200" rtl="0" algn="l">
              <a:lnSpc>
                <a:spcPct val="106666"/>
              </a:lnSpc>
              <a:spcBef>
                <a:spcPts val="65"/>
              </a:spcBef>
              <a:spcAft>
                <a:spcPts val="0"/>
              </a:spcAft>
              <a:buSzPts val="1100"/>
              <a:buNone/>
            </a:pPr>
            <a:r>
              <a:t/>
            </a:r>
            <a:endParaRPr i="0">
              <a:solidFill>
                <a:schemeClr val="dk1"/>
              </a:solidFill>
            </a:endParaRPr>
          </a:p>
          <a:p>
            <a:pPr indent="0" lvl="0" marL="0" marR="457200" rtl="0" algn="l">
              <a:lnSpc>
                <a:spcPct val="106666"/>
              </a:lnSpc>
              <a:spcBef>
                <a:spcPts val="65"/>
              </a:spcBef>
              <a:spcAft>
                <a:spcPts val="0"/>
              </a:spcAft>
              <a:buSzPts val="1100"/>
              <a:buNone/>
            </a:pPr>
            <a:r>
              <a:rPr b="1" i="0" lang="en-SG">
                <a:solidFill>
                  <a:schemeClr val="dk1"/>
                </a:solidFill>
              </a:rPr>
              <a:t>ESSENTIAL QUESTION</a:t>
            </a:r>
            <a:endParaRPr/>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What are some ways you can become your best possible self?</a:t>
            </a:r>
            <a:endParaRPr/>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Why is it important to think about this now?</a:t>
            </a:r>
            <a:endParaRPr i="0">
              <a:solidFill>
                <a:schemeClr val="dk1"/>
              </a:solidFill>
            </a:endParaRPr>
          </a:p>
          <a:p>
            <a:pPr indent="-228600" lvl="0" marL="457200" rtl="0" algn="l">
              <a:lnSpc>
                <a:spcPct val="100000"/>
              </a:lnSpc>
              <a:spcBef>
                <a:spcPts val="0"/>
              </a:spcBef>
              <a:spcAft>
                <a:spcPts val="0"/>
              </a:spcAft>
              <a:buClr>
                <a:schemeClr val="dk1"/>
              </a:buClr>
              <a:buSzPts val="1100"/>
              <a:buNone/>
            </a:pPr>
            <a:r>
              <a:t/>
            </a:r>
            <a:endParaRPr i="0">
              <a:solidFill>
                <a:schemeClr val="dk1"/>
              </a:solidFill>
            </a:endParaRPr>
          </a:p>
          <a:p>
            <a:pPr indent="0" lvl="0" marL="0" rtl="0" algn="l">
              <a:lnSpc>
                <a:spcPct val="100000"/>
              </a:lnSpc>
              <a:spcBef>
                <a:spcPts val="0"/>
              </a:spcBef>
              <a:spcAft>
                <a:spcPts val="0"/>
              </a:spcAft>
              <a:buSzPts val="1100"/>
              <a:buNone/>
            </a:pPr>
            <a:r>
              <a:rPr b="1" i="0" lang="en-SG">
                <a:solidFill>
                  <a:schemeClr val="dk1"/>
                </a:solidFill>
              </a:rPr>
              <a:t>MATERIALS</a:t>
            </a:r>
            <a:endParaRPr/>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“Best Possible Self” Handout</a:t>
            </a:r>
            <a:endParaRPr/>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Writing Materials</a:t>
            </a:r>
            <a:endParaRPr/>
          </a:p>
          <a:p>
            <a:pPr indent="-228600" lvl="0" marL="457200" rtl="0" algn="l">
              <a:lnSpc>
                <a:spcPct val="100000"/>
              </a:lnSpc>
              <a:spcBef>
                <a:spcPts val="0"/>
              </a:spcBef>
              <a:spcAft>
                <a:spcPts val="0"/>
              </a:spcAft>
              <a:buClr>
                <a:schemeClr val="dk1"/>
              </a:buClr>
              <a:buSzPts val="1100"/>
              <a:buNone/>
            </a:pPr>
            <a:r>
              <a:t/>
            </a:r>
            <a:endParaRPr i="0">
              <a:solidFill>
                <a:schemeClr val="dk1"/>
              </a:solidFill>
            </a:endParaRPr>
          </a:p>
          <a:p>
            <a:pPr indent="0" lvl="0" marL="0" rtl="0" algn="l">
              <a:lnSpc>
                <a:spcPct val="100000"/>
              </a:lnSpc>
              <a:spcBef>
                <a:spcPts val="0"/>
              </a:spcBef>
              <a:spcAft>
                <a:spcPts val="0"/>
              </a:spcAft>
              <a:buSzPts val="1100"/>
              <a:buNone/>
            </a:pPr>
            <a:r>
              <a:rPr b="1" i="0" lang="en-SG">
                <a:solidFill>
                  <a:schemeClr val="dk1"/>
                </a:solidFill>
              </a:rPr>
              <a:t>PREPARATION</a:t>
            </a:r>
            <a:endParaRPr/>
          </a:p>
          <a:p>
            <a:pPr indent="-298450" lvl="0" marL="457200" rtl="0" algn="l">
              <a:lnSpc>
                <a:spcPct val="100000"/>
              </a:lnSpc>
              <a:spcBef>
                <a:spcPts val="0"/>
              </a:spcBef>
              <a:spcAft>
                <a:spcPts val="0"/>
              </a:spcAft>
              <a:buSzPts val="1100"/>
              <a:buChar char="●"/>
            </a:pPr>
            <a:r>
              <a:rPr b="0" i="0" lang="en-SG" sz="1100" u="none" cap="none" strike="noStrike">
                <a:solidFill>
                  <a:srgbClr val="000000"/>
                </a:solidFill>
                <a:latin typeface="Arial"/>
                <a:ea typeface="Arial"/>
                <a:cs typeface="Arial"/>
                <a:sym typeface="Arial"/>
              </a:rPr>
              <a:t>Take a moment to identify the three most important values to you listed on the handout. Why are these values so important to you? How do they influence your daily life and your long-term plans?</a:t>
            </a:r>
            <a:endParaRPr/>
          </a:p>
          <a:p>
            <a:pPr indent="-228600" lvl="0" marL="457200" rtl="0" algn="l">
              <a:lnSpc>
                <a:spcPct val="100000"/>
              </a:lnSpc>
              <a:spcBef>
                <a:spcPts val="0"/>
              </a:spcBef>
              <a:spcAft>
                <a:spcPts val="0"/>
              </a:spcAft>
              <a:buSzPts val="1100"/>
              <a:buNone/>
            </a:pPr>
            <a:r>
              <a:t/>
            </a:r>
            <a:endParaRPr i="0">
              <a:solidFill>
                <a:schemeClr val="dk1"/>
              </a:solidFill>
            </a:endParaRPr>
          </a:p>
          <a:p>
            <a:pPr indent="0" lvl="0" marL="0" rtl="0" algn="l">
              <a:lnSpc>
                <a:spcPct val="100000"/>
              </a:lnSpc>
              <a:spcBef>
                <a:spcPts val="0"/>
              </a:spcBef>
              <a:spcAft>
                <a:spcPts val="0"/>
              </a:spcAft>
              <a:buSzPts val="1100"/>
              <a:buNone/>
            </a:pPr>
            <a:r>
              <a:rPr b="1" i="1" lang="en-SG">
                <a:solidFill>
                  <a:schemeClr val="dk1"/>
                </a:solidFill>
              </a:rPr>
              <a:t>OPTIONAL: </a:t>
            </a:r>
            <a:r>
              <a:rPr b="1" i="0" lang="en-SG">
                <a:solidFill>
                  <a:schemeClr val="dk1"/>
                </a:solidFill>
              </a:rPr>
              <a:t>ISTE DIGCITCOMMIT COMPETENCY</a:t>
            </a:r>
            <a:endParaRPr/>
          </a:p>
          <a:p>
            <a:pPr indent="-298450" lvl="0" marL="457200" marR="0" rtl="0" algn="l">
              <a:lnSpc>
                <a:spcPct val="100000"/>
              </a:lnSpc>
              <a:spcBef>
                <a:spcPts val="0"/>
              </a:spcBef>
              <a:spcAft>
                <a:spcPts val="0"/>
              </a:spcAft>
              <a:buClr>
                <a:schemeClr val="dk1"/>
              </a:buClr>
              <a:buSzPts val="1100"/>
              <a:buFont typeface="Arial"/>
              <a:buChar char="●"/>
            </a:pPr>
            <a:r>
              <a:rPr lang="en-SG">
                <a:solidFill>
                  <a:schemeClr val="dk1"/>
                </a:solidFill>
              </a:rPr>
              <a:t>INCLUSIVE: I am open to hearing and respectfully recognizing multiple viewpoints and I engage with others online with respect and empathy.</a:t>
            </a:r>
            <a:endParaRPr/>
          </a:p>
          <a:p>
            <a:pPr indent="-228600" lvl="0" marL="457200" rtl="0" algn="l">
              <a:lnSpc>
                <a:spcPct val="100000"/>
              </a:lnSpc>
              <a:spcBef>
                <a:spcPts val="0"/>
              </a:spcBef>
              <a:spcAft>
                <a:spcPts val="0"/>
              </a:spcAft>
              <a:buClr>
                <a:schemeClr val="dk1"/>
              </a:buClr>
              <a:buSzPts val="1100"/>
              <a:buNone/>
            </a:pPr>
            <a:r>
              <a:t/>
            </a:r>
            <a:endParaRPr>
              <a:solidFill>
                <a:schemeClr val="dk1"/>
              </a:solidFill>
            </a:endParaRPr>
          </a:p>
          <a:p>
            <a:pPr indent="-228600" lvl="0" marL="457200" rtl="0" algn="l">
              <a:lnSpc>
                <a:spcPct val="100000"/>
              </a:lnSpc>
              <a:spcBef>
                <a:spcPts val="0"/>
              </a:spcBef>
              <a:spcAft>
                <a:spcPts val="0"/>
              </a:spcAft>
              <a:buClr>
                <a:schemeClr val="dk1"/>
              </a:buClr>
              <a:buSzPts val="1100"/>
              <a:buNone/>
            </a:pPr>
            <a:r>
              <a:t/>
            </a:r>
            <a:endParaRPr b="1" i="0"/>
          </a:p>
          <a:p>
            <a:pPr indent="0" lvl="0" marL="0" rtl="0" algn="l">
              <a:lnSpc>
                <a:spcPct val="100000"/>
              </a:lnSpc>
              <a:spcBef>
                <a:spcPts val="0"/>
              </a:spcBef>
              <a:spcAft>
                <a:spcPts val="0"/>
              </a:spcAft>
              <a:buClr>
                <a:schemeClr val="dk1"/>
              </a:buClr>
              <a:buSzPts val="1100"/>
              <a:buFont typeface="Arial"/>
              <a:buNone/>
            </a:pPr>
            <a:r>
              <a:t/>
            </a:r>
            <a:endParaRPr b="1"/>
          </a:p>
          <a:p>
            <a:pPr indent="0" lvl="0" marL="0" rtl="0" algn="l">
              <a:lnSpc>
                <a:spcPct val="100000"/>
              </a:lnSpc>
              <a:spcBef>
                <a:spcPts val="0"/>
              </a:spcBef>
              <a:spcAft>
                <a:spcPts val="0"/>
              </a:spcAft>
              <a:buClr>
                <a:schemeClr val="dk1"/>
              </a:buClr>
              <a:buSzPts val="1100"/>
              <a:buFont typeface="Arial"/>
              <a:buNone/>
            </a:pPr>
            <a:r>
              <a:t/>
            </a:r>
            <a:endParaRPr b="1"/>
          </a:p>
          <a:p>
            <a:pPr indent="-228600" lvl="0" marL="457200" rtl="0" algn="l">
              <a:lnSpc>
                <a:spcPct val="100000"/>
              </a:lnSpc>
              <a:spcBef>
                <a:spcPts val="0"/>
              </a:spcBef>
              <a:spcAft>
                <a:spcPts val="0"/>
              </a:spcAft>
              <a:buClr>
                <a:schemeClr val="dk1"/>
              </a:buClr>
              <a:buSzPts val="1100"/>
              <a:buNone/>
            </a:pPr>
            <a:r>
              <a:t/>
            </a:r>
            <a:endParaRPr>
              <a:solidFill>
                <a:schemeClr val="dk1"/>
              </a:solidFill>
            </a:endParaRPr>
          </a:p>
          <a:p>
            <a:pPr indent="-228600" lvl="0" marL="457200" rtl="0" algn="l">
              <a:lnSpc>
                <a:spcPct val="100000"/>
              </a:lnSpc>
              <a:spcBef>
                <a:spcPts val="0"/>
              </a:spcBef>
              <a:spcAft>
                <a:spcPts val="0"/>
              </a:spcAft>
              <a:buClr>
                <a:schemeClr val="dk1"/>
              </a:buClr>
              <a:buSzPts val="1100"/>
              <a:buNone/>
            </a:pPr>
            <a:r>
              <a:t/>
            </a:r>
            <a:endParaRPr>
              <a:solidFill>
                <a:schemeClr val="dk1"/>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cd83670a71_0_2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4" name="Google Shape;734;gcd83670a71_0_2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SG" u="sng">
                <a:solidFill>
                  <a:schemeClr val="dk1"/>
                </a:solidFill>
              </a:rPr>
              <a:t>Speaker Notes:</a:t>
            </a:r>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rPr>
              <a:t>TELL YOUR </a:t>
            </a:r>
            <a:r>
              <a:rPr b="1" lang="en-SG">
                <a:solidFill>
                  <a:schemeClr val="dk1"/>
                </a:solidFill>
                <a:highlight>
                  <a:srgbClr val="D9D2E9"/>
                </a:highlight>
              </a:rPr>
              <a:t>STUDENTS</a:t>
            </a:r>
            <a:endParaRPr/>
          </a:p>
          <a:p>
            <a:pPr indent="0" lvl="0" marL="0" rtl="0" algn="l">
              <a:lnSpc>
                <a:spcPct val="100000"/>
              </a:lnSpc>
              <a:spcBef>
                <a:spcPts val="0"/>
              </a:spcBef>
              <a:spcAft>
                <a:spcPts val="0"/>
              </a:spcAft>
              <a:buClr>
                <a:schemeClr val="dk1"/>
              </a:buClr>
              <a:buSzPts val="1100"/>
              <a:buFont typeface="Arial"/>
              <a:buNone/>
            </a:pPr>
            <a:r>
              <a:rPr lang="en-SG">
                <a:solidFill>
                  <a:schemeClr val="dk1"/>
                </a:solidFill>
              </a:rPr>
              <a:t>You are going to do an exercise that will allow you to be as creative as you want to be: You’re going to imagine what your life might be like 10-20 years from now.</a:t>
            </a:r>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SG">
                <a:solidFill>
                  <a:schemeClr val="dk1"/>
                </a:solidFill>
                <a:highlight>
                  <a:srgbClr val="D9D2E9"/>
                </a:highlight>
              </a:rPr>
              <a:t>CLASS</a:t>
            </a:r>
            <a:r>
              <a:rPr b="1" lang="en-SG">
                <a:solidFill>
                  <a:schemeClr val="dk1"/>
                </a:solidFill>
              </a:rPr>
              <a:t> INTERACTION</a:t>
            </a:r>
            <a:endParaRPr/>
          </a:p>
          <a:p>
            <a:pPr indent="0" lvl="0" marL="0" rtl="0" algn="l">
              <a:lnSpc>
                <a:spcPct val="100000"/>
              </a:lnSpc>
              <a:spcBef>
                <a:spcPts val="0"/>
              </a:spcBef>
              <a:spcAft>
                <a:spcPts val="0"/>
              </a:spcAft>
              <a:buClr>
                <a:schemeClr val="dk1"/>
              </a:buClr>
              <a:buSzPts val="1100"/>
              <a:buFont typeface="Arial"/>
              <a:buNone/>
            </a:pPr>
            <a:r>
              <a:rPr lang="en-SG">
                <a:solidFill>
                  <a:schemeClr val="dk1"/>
                </a:solidFill>
              </a:rPr>
              <a:t>Start by inviting </a:t>
            </a:r>
            <a:r>
              <a:rPr lang="en-SG">
                <a:solidFill>
                  <a:schemeClr val="dk1"/>
                </a:solidFill>
                <a:highlight>
                  <a:srgbClr val="D9D2E9"/>
                </a:highlight>
              </a:rPr>
              <a:t>students</a:t>
            </a:r>
            <a:r>
              <a:rPr lang="en-SG">
                <a:solidFill>
                  <a:schemeClr val="dk1"/>
                </a:solidFill>
              </a:rPr>
              <a:t> to close their eyes or to look at a spot on the floor in front of them and to take a few deep breaths.</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cd83670a71_0_3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9" name="Google Shape;739;gcd83670a71_0_3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SG" u="sng">
                <a:solidFill>
                  <a:schemeClr val="dk1"/>
                </a:solidFill>
              </a:rPr>
              <a:t>Speaker Notes:</a:t>
            </a:r>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ASK YOUR </a:t>
            </a:r>
            <a:r>
              <a:rPr b="1" lang="en-SG">
                <a:solidFill>
                  <a:schemeClr val="dk1"/>
                </a:solidFill>
                <a:highlight>
                  <a:srgbClr val="D9D2E9"/>
                </a:highlight>
              </a:rPr>
              <a:t>STUDENTS</a:t>
            </a:r>
            <a:endParaRPr/>
          </a:p>
          <a:p>
            <a:pPr indent="0" lvl="0" marL="0" rtl="0" algn="l">
              <a:lnSpc>
                <a:spcPct val="100000"/>
              </a:lnSpc>
              <a:spcBef>
                <a:spcPts val="0"/>
              </a:spcBef>
              <a:spcAft>
                <a:spcPts val="0"/>
              </a:spcAft>
              <a:buSzPts val="1100"/>
              <a:buNone/>
            </a:pPr>
            <a:r>
              <a:rPr lang="en-SG">
                <a:solidFill>
                  <a:schemeClr val="dk1"/>
                </a:solidFill>
              </a:rPr>
              <a:t>Take a moment to imagine your life 10-20 years from now. Things have gone as well as you possibly could have hoped. Silently visualize your answers to my next questions.</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What will you be doing?</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Who will be in your life?</a:t>
            </a:r>
            <a:endParaRPr/>
          </a:p>
          <a:p>
            <a:pPr indent="-298450" lvl="0" marL="457200" rtl="0" algn="l">
              <a:lnSpc>
                <a:spcPct val="100000"/>
              </a:lnSpc>
              <a:spcBef>
                <a:spcPts val="0"/>
              </a:spcBef>
              <a:spcAft>
                <a:spcPts val="0"/>
              </a:spcAft>
              <a:buClr>
                <a:schemeClr val="dk1"/>
              </a:buClr>
              <a:buSzPts val="1100"/>
              <a:buChar char="●"/>
            </a:pPr>
            <a:r>
              <a:rPr lang="en-SG">
                <a:solidFill>
                  <a:schemeClr val="dk1"/>
                </a:solidFill>
              </a:rPr>
              <a:t>What will be most important to you?</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SG">
                <a:solidFill>
                  <a:schemeClr val="dk1"/>
                </a:solidFill>
                <a:highlight>
                  <a:srgbClr val="D9D2E9"/>
                </a:highlight>
              </a:rPr>
              <a:t>CLASS</a:t>
            </a:r>
            <a:r>
              <a:rPr b="1" lang="en-SG">
                <a:solidFill>
                  <a:schemeClr val="dk1"/>
                </a:solidFill>
              </a:rPr>
              <a:t> INTERACTION</a:t>
            </a:r>
            <a:endParaRPr/>
          </a:p>
          <a:p>
            <a:pPr indent="0" lvl="0" marL="0" rtl="0" algn="l">
              <a:lnSpc>
                <a:spcPct val="100000"/>
              </a:lnSpc>
              <a:spcBef>
                <a:spcPts val="0"/>
              </a:spcBef>
              <a:spcAft>
                <a:spcPts val="0"/>
              </a:spcAft>
              <a:buSzPts val="1100"/>
              <a:buNone/>
            </a:pPr>
            <a:r>
              <a:rPr lang="en-SG">
                <a:solidFill>
                  <a:schemeClr val="dk1"/>
                </a:solidFill>
              </a:rPr>
              <a:t>Give </a:t>
            </a:r>
            <a:r>
              <a:rPr lang="en-SG">
                <a:solidFill>
                  <a:schemeClr val="dk1"/>
                </a:solidFill>
                <a:highlight>
                  <a:srgbClr val="D9D2E9"/>
                </a:highlight>
              </a:rPr>
              <a:t>students</a:t>
            </a:r>
            <a:r>
              <a:rPr lang="en-SG">
                <a:solidFill>
                  <a:schemeClr val="dk1"/>
                </a:solidFill>
              </a:rPr>
              <a:t> the “Best Possible Self” handout and ask them to complete it on their own. When </a:t>
            </a:r>
            <a:r>
              <a:rPr lang="en-SG">
                <a:solidFill>
                  <a:schemeClr val="dk1"/>
                </a:solidFill>
                <a:highlight>
                  <a:srgbClr val="D9D2E9"/>
                </a:highlight>
              </a:rPr>
              <a:t>students</a:t>
            </a:r>
            <a:r>
              <a:rPr lang="en-SG">
                <a:solidFill>
                  <a:schemeClr val="dk1"/>
                </a:solidFill>
              </a:rPr>
              <a:t> have finished, give </a:t>
            </a:r>
            <a:r>
              <a:rPr lang="en-SG">
                <a:solidFill>
                  <a:schemeClr val="dk1"/>
                </a:solidFill>
                <a:highlight>
                  <a:srgbClr val="D9D2E9"/>
                </a:highlight>
              </a:rPr>
              <a:t>students</a:t>
            </a:r>
            <a:r>
              <a:rPr lang="en-SG">
                <a:solidFill>
                  <a:schemeClr val="dk1"/>
                </a:solidFill>
              </a:rPr>
              <a:t> the opportunity to share either their writing or their thoughts about this process with each other or with the whole </a:t>
            </a:r>
            <a:r>
              <a:rPr lang="en-SG">
                <a:solidFill>
                  <a:schemeClr val="dk1"/>
                </a:solidFill>
                <a:highlight>
                  <a:srgbClr val="D9D2E9"/>
                </a:highlight>
              </a:rPr>
              <a:t>class</a:t>
            </a:r>
            <a:r>
              <a:rPr lang="en-SG">
                <a:solidFill>
                  <a:schemeClr val="dk1"/>
                </a:solidFill>
              </a:rPr>
              <a:t>, if they feel comfortable doing so.</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ASK YOUR </a:t>
            </a:r>
            <a:r>
              <a:rPr b="1" lang="en-SG">
                <a:solidFill>
                  <a:schemeClr val="dk1"/>
                </a:solidFill>
                <a:highlight>
                  <a:srgbClr val="D9D2E9"/>
                </a:highlight>
              </a:rPr>
              <a:t>STUDENTS</a:t>
            </a:r>
            <a:endParaRPr/>
          </a:p>
          <a:p>
            <a:pPr indent="0" lvl="0" marL="0" rtl="0" algn="l">
              <a:lnSpc>
                <a:spcPct val="100000"/>
              </a:lnSpc>
              <a:spcBef>
                <a:spcPts val="0"/>
              </a:spcBef>
              <a:spcAft>
                <a:spcPts val="0"/>
              </a:spcAft>
              <a:buSzPts val="1100"/>
              <a:buNone/>
            </a:pPr>
            <a:r>
              <a:rPr lang="en-SG">
                <a:solidFill>
                  <a:schemeClr val="dk1"/>
                </a:solidFill>
              </a:rPr>
              <a:t>Ask </a:t>
            </a:r>
            <a:r>
              <a:rPr lang="en-SG">
                <a:solidFill>
                  <a:schemeClr val="dk1"/>
                </a:solidFill>
                <a:highlight>
                  <a:srgbClr val="D9D2E9"/>
                </a:highlight>
              </a:rPr>
              <a:t>students</a:t>
            </a:r>
            <a:r>
              <a:rPr lang="en-SG">
                <a:solidFill>
                  <a:schemeClr val="dk1"/>
                </a:solidFill>
              </a:rPr>
              <a:t> to reflect on whether this exercise confirmed their sense of purpose or, if they aren’t sure of their purpose, did it give them any clues or insight into what their purpose might be?</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SG">
                <a:solidFill>
                  <a:schemeClr val="dk1"/>
                </a:solidFill>
              </a:rPr>
              <a:t>Understanding our sense of purpose, can not only help us in our daily lives, but it can also ensure we are practicing positive online engagement that showcases our best possible self and drives toward our purpose.</a:t>
            </a:r>
            <a:endParaRPr b="1">
              <a:solidFill>
                <a:schemeClr val="dk1"/>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cd83670a71_0_3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4" name="Google Shape;744;gcd83670a71_0_3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SG" u="sng">
                <a:solidFill>
                  <a:schemeClr val="dk1"/>
                </a:solidFill>
              </a:rPr>
              <a:t>Speaker Notes:</a:t>
            </a:r>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ASSIGNMENT</a:t>
            </a:r>
            <a:endParaRPr/>
          </a:p>
          <a:p>
            <a:pPr indent="0" lvl="0" marL="0" rtl="0" algn="l">
              <a:lnSpc>
                <a:spcPct val="100000"/>
              </a:lnSpc>
              <a:spcBef>
                <a:spcPts val="0"/>
              </a:spcBef>
              <a:spcAft>
                <a:spcPts val="0"/>
              </a:spcAft>
              <a:buSzPts val="1100"/>
              <a:buNone/>
            </a:pPr>
            <a:r>
              <a:rPr lang="en-SG">
                <a:solidFill>
                  <a:schemeClr val="dk1"/>
                </a:solidFill>
              </a:rPr>
              <a:t>(in </a:t>
            </a:r>
            <a:r>
              <a:rPr lang="en-SG">
                <a:solidFill>
                  <a:schemeClr val="dk1"/>
                </a:solidFill>
                <a:highlight>
                  <a:srgbClr val="D9D2E9"/>
                </a:highlight>
              </a:rPr>
              <a:t>class</a:t>
            </a:r>
            <a:r>
              <a:rPr lang="en-SG">
                <a:solidFill>
                  <a:schemeClr val="dk1"/>
                </a:solidFill>
              </a:rPr>
              <a:t> or homework)</a:t>
            </a:r>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rPr b="1" lang="en-SG">
                <a:solidFill>
                  <a:schemeClr val="dk1"/>
                </a:solidFill>
              </a:rPr>
              <a:t>Reflection After the Practice</a:t>
            </a:r>
            <a:endParaRPr/>
          </a:p>
          <a:p>
            <a:pPr indent="0" lvl="0" marL="0" rtl="0" algn="l">
              <a:lnSpc>
                <a:spcPct val="100000"/>
              </a:lnSpc>
              <a:spcBef>
                <a:spcPts val="0"/>
              </a:spcBef>
              <a:spcAft>
                <a:spcPts val="0"/>
              </a:spcAft>
              <a:buSzPts val="1100"/>
              <a:buNone/>
            </a:pPr>
            <a:r>
              <a:rPr lang="en-SG">
                <a:solidFill>
                  <a:schemeClr val="dk1"/>
                </a:solidFill>
              </a:rPr>
              <a:t>How did </a:t>
            </a:r>
            <a:r>
              <a:rPr lang="en-SG">
                <a:solidFill>
                  <a:schemeClr val="dk1"/>
                </a:solidFill>
                <a:highlight>
                  <a:srgbClr val="D9D2E9"/>
                </a:highlight>
              </a:rPr>
              <a:t>students</a:t>
            </a:r>
            <a:r>
              <a:rPr lang="en-SG">
                <a:solidFill>
                  <a:schemeClr val="dk1"/>
                </a:solidFill>
              </a:rPr>
              <a:t> respond to this practice? Did they find it helpful in helping them decide what their purpose might be?</a:t>
            </a:r>
            <a:endParaRPr/>
          </a:p>
          <a:p>
            <a:pPr indent="0" lvl="0" marL="0" rtl="0" algn="l">
              <a:lnSpc>
                <a:spcPct val="100000"/>
              </a:lnSpc>
              <a:spcBef>
                <a:spcPts val="0"/>
              </a:spcBef>
              <a:spcAft>
                <a:spcPts val="0"/>
              </a:spcAft>
              <a:buSzPts val="1100"/>
              <a:buNone/>
            </a:pPr>
            <a:r>
              <a:t/>
            </a:r>
            <a:endParaRPr b="0" i="1" sz="1100" u="none" cap="none" strike="noStrike">
              <a:solidFill>
                <a:schemeClr val="dk1"/>
              </a:solidFill>
              <a:latin typeface="Arial"/>
              <a:ea typeface="Arial"/>
              <a:cs typeface="Arial"/>
              <a:sym typeface="Arial"/>
            </a:endParaRPr>
          </a:p>
          <a:p>
            <a:pPr indent="0" lvl="0" marL="0" rtl="0" algn="l">
              <a:lnSpc>
                <a:spcPct val="100000"/>
              </a:lnSpc>
              <a:spcBef>
                <a:spcPts val="0"/>
              </a:spcBef>
              <a:spcAft>
                <a:spcPts val="0"/>
              </a:spcAft>
              <a:buSzPts val="1100"/>
              <a:buNone/>
            </a:pPr>
            <a:r>
              <a:rPr b="0" i="1" lang="en-SG" sz="1100" u="none" cap="none" strike="noStrike">
                <a:solidFill>
                  <a:srgbClr val="000000"/>
                </a:solidFill>
                <a:latin typeface="Arial"/>
                <a:ea typeface="Arial"/>
                <a:cs typeface="Arial"/>
                <a:sym typeface="Arial"/>
              </a:rPr>
              <a:t>Source: The Purpose Challenge Toolkit was created by Dr. Kendall Cotton-Bronk in partnership with the Greater Good Science Center and Prosocial. </a:t>
            </a:r>
            <a:r>
              <a:rPr b="0" i="1" lang="en-SG" sz="1100" u="sng" cap="none" strike="noStrike">
                <a:solidFill>
                  <a:srgbClr val="000000"/>
                </a:solidFill>
                <a:latin typeface="Arial"/>
                <a:ea typeface="Arial"/>
                <a:cs typeface="Arial"/>
                <a:sym typeface="Arial"/>
                <a:hlinkClick r:id="rId2">
                  <a:extLst>
                    <a:ext uri="{A12FA001-AC4F-418D-AE19-62706E023703}">
                      <ahyp:hlinkClr val="tx"/>
                    </a:ext>
                  </a:extLst>
                </a:hlinkClick>
              </a:rPr>
              <a:t>kendallcottonbronk.com</a:t>
            </a:r>
            <a:r>
              <a:rPr b="0" i="1" lang="en-SG" sz="11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rPr b="0" i="1" lang="en-SG" sz="1100" u="none" cap="none" strike="noStrike">
                <a:solidFill>
                  <a:srgbClr val="000000"/>
                </a:solidFill>
                <a:latin typeface="Arial"/>
                <a:ea typeface="Arial"/>
                <a:cs typeface="Arial"/>
                <a:sym typeface="Arial"/>
              </a:rPr>
              <a:t>For more information, visit </a:t>
            </a:r>
            <a:r>
              <a:rPr b="0" i="1" lang="en-SG" sz="1100" u="sng" cap="none" strike="noStrike">
                <a:solidFill>
                  <a:srgbClr val="000000"/>
                </a:solidFill>
                <a:latin typeface="Arial"/>
                <a:ea typeface="Arial"/>
                <a:cs typeface="Arial"/>
                <a:sym typeface="Arial"/>
                <a:hlinkClick r:id="rId3">
                  <a:extLst>
                    <a:ext uri="{A12FA001-AC4F-418D-AE19-62706E023703}">
                      <ahyp:hlinkClr val="tx"/>
                    </a:ext>
                  </a:extLst>
                </a:hlinkClick>
              </a:rPr>
              <a:t>purposechallenge.org</a:t>
            </a:r>
            <a:r>
              <a:rPr b="0" i="1" lang="en-SG" sz="1100" u="none" cap="none" strike="noStrike">
                <a:solidFill>
                  <a:srgbClr val="000000"/>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rPr b="0" i="1" lang="en-SG" sz="1100" u="sng" cap="none" strike="noStrike">
                <a:solidFill>
                  <a:srgbClr val="000000"/>
                </a:solidFill>
                <a:latin typeface="Arial"/>
                <a:ea typeface="Arial"/>
                <a:cs typeface="Arial"/>
                <a:sym typeface="Arial"/>
                <a:hlinkClick r:id="rId4">
                  <a:extLst>
                    <a:ext uri="{A12FA001-AC4F-418D-AE19-62706E023703}">
                      <ahyp:hlinkClr val="tx"/>
                    </a:ext>
                  </a:extLst>
                </a:hlinkClick>
              </a:rPr>
              <a:t>ggie.berkeley.edu/practice/best-possible-self</a:t>
            </a:r>
            <a:br>
              <a:rPr lang="en-SG"/>
            </a:br>
            <a:endParaRPr>
              <a:solidFill>
                <a:schemeClr val="dk1"/>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cd83670a71_0_3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cd83670a71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58750" rtl="0" algn="l">
              <a:spcBef>
                <a:spcPts val="0"/>
              </a:spcBef>
              <a:spcAft>
                <a:spcPts val="0"/>
              </a:spcAft>
              <a:buClr>
                <a:schemeClr val="dk1"/>
              </a:buClr>
              <a:buSzPts val="1100"/>
              <a:buFont typeface="Arial"/>
              <a:buNone/>
            </a:pPr>
            <a:r>
              <a:rPr b="1" lang="en-SG" u="sng">
                <a:solidFill>
                  <a:schemeClr val="dk1"/>
                </a:solidFill>
              </a:rPr>
              <a:t>Speaker Notes:</a:t>
            </a:r>
            <a:endParaRPr>
              <a:solidFill>
                <a:schemeClr val="dk1"/>
              </a:solidFill>
            </a:endParaRPr>
          </a:p>
          <a:p>
            <a:pPr indent="0" lvl="0" marL="158750" rtl="0" algn="l">
              <a:spcBef>
                <a:spcPts val="0"/>
              </a:spcBef>
              <a:spcAft>
                <a:spcPts val="0"/>
              </a:spcAft>
              <a:buClr>
                <a:schemeClr val="dk1"/>
              </a:buClr>
              <a:buSzPts val="1100"/>
              <a:buFont typeface="Arial"/>
              <a:buNone/>
            </a:pPr>
            <a:r>
              <a:t/>
            </a:r>
            <a:endParaRPr>
              <a:solidFill>
                <a:schemeClr val="dk1"/>
              </a:solidFill>
            </a:endParaRPr>
          </a:p>
          <a:p>
            <a:pPr indent="0" lvl="0" marL="158750" rtl="0" algn="l">
              <a:spcBef>
                <a:spcPts val="0"/>
              </a:spcBef>
              <a:spcAft>
                <a:spcPts val="0"/>
              </a:spcAft>
              <a:buClr>
                <a:schemeClr val="dk1"/>
              </a:buClr>
              <a:buSzPts val="1100"/>
              <a:buFont typeface="Arial"/>
              <a:buNone/>
            </a:pPr>
            <a:r>
              <a:rPr lang="en-SG">
                <a:solidFill>
                  <a:schemeClr val="dk1"/>
                </a:solidFill>
              </a:rPr>
              <a:t>The lessons and activities in this section help students build safe, supportive, and inclusive online communities. A critical skill in this area is being able to identify and share reputable sources. Core skills include perspective-taking, critical thinking, respect and empathy, building healthy relationships, and media literacy.</a:t>
            </a:r>
            <a:endParaRPr>
              <a:solidFill>
                <a:schemeClr val="dk1"/>
              </a:solidFill>
            </a:endParaRPr>
          </a:p>
          <a:p>
            <a:pPr indent="0" lvl="0" marL="15875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cd83670a71_0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4" name="Google Shape;414;gcd83670a71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8000"/>
              </a:lnSpc>
              <a:spcBef>
                <a:spcPts val="0"/>
              </a:spcBef>
              <a:spcAft>
                <a:spcPts val="0"/>
              </a:spcAft>
              <a:buSzPts val="1100"/>
              <a:buNone/>
            </a:pPr>
            <a:r>
              <a:rPr b="1" lang="en-SG" sz="1200" u="sng"/>
              <a:t>Speaker’s Notes</a:t>
            </a:r>
            <a:endParaRPr/>
          </a:p>
          <a:p>
            <a:pPr indent="0" lvl="0" marL="0" rtl="0" algn="l">
              <a:lnSpc>
                <a:spcPct val="118000"/>
              </a:lnSpc>
              <a:spcBef>
                <a:spcPts val="0"/>
              </a:spcBef>
              <a:spcAft>
                <a:spcPts val="0"/>
              </a:spcAft>
              <a:buSzPts val="1100"/>
              <a:buNone/>
            </a:pPr>
            <a:r>
              <a:t/>
            </a:r>
            <a:endParaRPr b="1" sz="1200"/>
          </a:p>
          <a:p>
            <a:pPr indent="0" lvl="0" marL="0" rtl="0" algn="l">
              <a:lnSpc>
                <a:spcPct val="118000"/>
              </a:lnSpc>
              <a:spcBef>
                <a:spcPts val="0"/>
              </a:spcBef>
              <a:spcAft>
                <a:spcPts val="0"/>
              </a:spcAft>
              <a:buClr>
                <a:schemeClr val="dk1"/>
              </a:buClr>
              <a:buSzPts val="1100"/>
              <a:buFont typeface="Arial"/>
              <a:buNone/>
            </a:pPr>
            <a:r>
              <a:rPr b="1" lang="en-SG" sz="1200"/>
              <a:t>TELL YOUR STUDENTS</a:t>
            </a:r>
            <a:endParaRPr/>
          </a:p>
          <a:p>
            <a:pPr indent="0" lvl="0" marL="0" rtl="0" algn="l">
              <a:lnSpc>
                <a:spcPct val="118000"/>
              </a:lnSpc>
              <a:spcBef>
                <a:spcPts val="0"/>
              </a:spcBef>
              <a:spcAft>
                <a:spcPts val="0"/>
              </a:spcAft>
              <a:buClr>
                <a:schemeClr val="dk1"/>
              </a:buClr>
              <a:buSzPts val="1100"/>
              <a:buFont typeface="Arial"/>
              <a:buNone/>
            </a:pPr>
            <a:r>
              <a:rPr lang="en-SG" sz="1200"/>
              <a:t>Community Standards/Guidelines are a set of rules the Facebook company put in place that determine what is and isn’t allowed on Facebook and Instagram.</a:t>
            </a:r>
            <a:endParaRPr/>
          </a:p>
          <a:p>
            <a:pPr indent="0" lvl="0" marL="0" rtl="0" algn="l">
              <a:lnSpc>
                <a:spcPct val="118000"/>
              </a:lnSpc>
              <a:spcBef>
                <a:spcPts val="0"/>
              </a:spcBef>
              <a:spcAft>
                <a:spcPts val="0"/>
              </a:spcAft>
              <a:buClr>
                <a:schemeClr val="dk1"/>
              </a:buClr>
              <a:buSzPts val="1100"/>
              <a:buFont typeface="Arial"/>
              <a:buNone/>
            </a:pPr>
            <a:r>
              <a:t/>
            </a:r>
            <a:endParaRPr sz="1200"/>
          </a:p>
          <a:p>
            <a:pPr indent="0" lvl="0" marL="0" rtl="0" algn="l">
              <a:lnSpc>
                <a:spcPct val="118000"/>
              </a:lnSpc>
              <a:spcBef>
                <a:spcPts val="0"/>
              </a:spcBef>
              <a:spcAft>
                <a:spcPts val="0"/>
              </a:spcAft>
              <a:buClr>
                <a:schemeClr val="dk1"/>
              </a:buClr>
              <a:buSzPts val="1100"/>
              <a:buFont typeface="Arial"/>
              <a:buNone/>
            </a:pPr>
            <a:r>
              <a:rPr lang="en-SG" sz="1200"/>
              <a:t>They’re at the heart of how Facebook and Instagram think about safety.</a:t>
            </a:r>
            <a:endParaRPr/>
          </a:p>
          <a:p>
            <a:pPr indent="0" lvl="0" marL="0" rtl="0" algn="l">
              <a:lnSpc>
                <a:spcPct val="118000"/>
              </a:lnSpc>
              <a:spcBef>
                <a:spcPts val="0"/>
              </a:spcBef>
              <a:spcAft>
                <a:spcPts val="0"/>
              </a:spcAft>
              <a:buClr>
                <a:schemeClr val="dk1"/>
              </a:buClr>
              <a:buSzPts val="1100"/>
              <a:buFont typeface="Arial"/>
              <a:buNone/>
            </a:pPr>
            <a:r>
              <a:t/>
            </a:r>
            <a:endParaRPr sz="1200"/>
          </a:p>
          <a:p>
            <a:pPr indent="0" lvl="0" marL="0" rtl="0" algn="l">
              <a:lnSpc>
                <a:spcPct val="118000"/>
              </a:lnSpc>
              <a:spcBef>
                <a:spcPts val="0"/>
              </a:spcBef>
              <a:spcAft>
                <a:spcPts val="0"/>
              </a:spcAft>
              <a:buClr>
                <a:schemeClr val="dk1"/>
              </a:buClr>
              <a:buSzPts val="1100"/>
              <a:buFont typeface="Arial"/>
              <a:buNone/>
            </a:pPr>
            <a:r>
              <a:rPr lang="en-SG" sz="1200"/>
              <a:t>To develop policies Facebook and Instagram identify issues, work with outside experts on solutions, and then craft policies and operational support to make sure those issues are addressed.</a:t>
            </a:r>
            <a:endParaRPr/>
          </a:p>
          <a:p>
            <a:pPr indent="0" lvl="0" marL="0" rtl="0" algn="l">
              <a:lnSpc>
                <a:spcPct val="118000"/>
              </a:lnSpc>
              <a:spcBef>
                <a:spcPts val="0"/>
              </a:spcBef>
              <a:spcAft>
                <a:spcPts val="0"/>
              </a:spcAft>
              <a:buClr>
                <a:schemeClr val="dk1"/>
              </a:buClr>
              <a:buSzPts val="1100"/>
              <a:buFont typeface="Arial"/>
              <a:buNone/>
            </a:pPr>
            <a:r>
              <a:t/>
            </a:r>
            <a:endParaRPr sz="1200"/>
          </a:p>
          <a:p>
            <a:pPr indent="0" lvl="0" marL="0" rtl="0" algn="l">
              <a:lnSpc>
                <a:spcPct val="118000"/>
              </a:lnSpc>
              <a:spcBef>
                <a:spcPts val="0"/>
              </a:spcBef>
              <a:spcAft>
                <a:spcPts val="0"/>
              </a:spcAft>
              <a:buSzPts val="1100"/>
              <a:buNone/>
            </a:pPr>
            <a:r>
              <a:rPr lang="en-SG" sz="1200"/>
              <a:t>There are a number of ways that Facebook and Instagram's products and ecosystems differ, but when it comes to what is and isn't allowed on the platforms, the policies are the same.</a:t>
            </a:r>
            <a:endParaRPr/>
          </a:p>
          <a:p>
            <a:pPr indent="0" lvl="0" marL="0" rtl="0" algn="l">
              <a:lnSpc>
                <a:spcPct val="118000"/>
              </a:lnSpc>
              <a:spcBef>
                <a:spcPts val="0"/>
              </a:spcBef>
              <a:spcAft>
                <a:spcPts val="0"/>
              </a:spcAft>
              <a:buSzPts val="1100"/>
              <a:buNone/>
            </a:pPr>
            <a:r>
              <a:t/>
            </a:r>
            <a:endParaRPr sz="1200"/>
          </a:p>
          <a:p>
            <a:pPr indent="0" lvl="0" marL="0" rtl="0" algn="l">
              <a:lnSpc>
                <a:spcPct val="118000"/>
              </a:lnSpc>
              <a:spcBef>
                <a:spcPts val="0"/>
              </a:spcBef>
              <a:spcAft>
                <a:spcPts val="0"/>
              </a:spcAft>
              <a:buSzPts val="1100"/>
              <a:buNone/>
            </a:pPr>
            <a:r>
              <a:rPr lang="en-SG" sz="1200"/>
              <a:t>The key area where Facebook and Instagram differ is that Instagram does not require you to set up an account using your real name.</a:t>
            </a:r>
            <a:endParaRPr/>
          </a:p>
          <a:p>
            <a:pPr indent="0" lvl="0" marL="0" rtl="0" algn="l">
              <a:lnSpc>
                <a:spcPct val="118000"/>
              </a:lnSpc>
              <a:spcBef>
                <a:spcPts val="0"/>
              </a:spcBef>
              <a:spcAft>
                <a:spcPts val="0"/>
              </a:spcAft>
              <a:buSzPts val="1100"/>
              <a:buNone/>
            </a:pPr>
            <a:r>
              <a:t/>
            </a:r>
            <a:endParaRPr sz="1200"/>
          </a:p>
          <a:p>
            <a:pPr indent="0" lvl="0" marL="0" rtl="0" algn="l">
              <a:lnSpc>
                <a:spcPct val="118000"/>
              </a:lnSpc>
              <a:spcBef>
                <a:spcPts val="0"/>
              </a:spcBef>
              <a:spcAft>
                <a:spcPts val="0"/>
              </a:spcAft>
              <a:buSzPts val="1100"/>
              <a:buNone/>
            </a:pPr>
            <a:r>
              <a:rPr lang="en-SG" sz="1200"/>
              <a:t>Instagram is a place where anyone can express themselves, whether on behalf of their pet hedgehog or someone who may be questioning their sexuality and might not be ready to come out using their real name.</a:t>
            </a:r>
            <a:endParaRPr/>
          </a:p>
          <a:p>
            <a:pPr indent="0" lvl="0" marL="0" rtl="0" algn="l">
              <a:lnSpc>
                <a:spcPct val="118000"/>
              </a:lnSpc>
              <a:spcBef>
                <a:spcPts val="0"/>
              </a:spcBef>
              <a:spcAft>
                <a:spcPts val="0"/>
              </a:spcAft>
              <a:buSzPts val="1100"/>
              <a:buNone/>
            </a:pPr>
            <a:r>
              <a:t/>
            </a:r>
            <a:endParaRPr sz="1200"/>
          </a:p>
          <a:p>
            <a:pPr indent="0" lvl="0" marL="0" rtl="0" algn="l">
              <a:lnSpc>
                <a:spcPct val="118000"/>
              </a:lnSpc>
              <a:spcBef>
                <a:spcPts val="0"/>
              </a:spcBef>
              <a:spcAft>
                <a:spcPts val="0"/>
              </a:spcAft>
              <a:buSzPts val="1100"/>
              <a:buNone/>
            </a:pPr>
            <a:r>
              <a:rPr lang="en-SG" sz="1200"/>
              <a:t>Policies try to balance freedom of expression and safety, but doing this for a community of a billion people from all corners of the world will always be challenging.</a:t>
            </a:r>
            <a:endParaRPr/>
          </a:p>
          <a:p>
            <a:pPr indent="0" lvl="0" marL="0" rtl="0" algn="l">
              <a:lnSpc>
                <a:spcPct val="118000"/>
              </a:lnSpc>
              <a:spcBef>
                <a:spcPts val="0"/>
              </a:spcBef>
              <a:spcAft>
                <a:spcPts val="0"/>
              </a:spcAft>
              <a:buSzPts val="1100"/>
              <a:buNone/>
            </a:pPr>
            <a:r>
              <a:t/>
            </a:r>
            <a:endParaRPr sz="1200"/>
          </a:p>
          <a:p>
            <a:pPr indent="0" lvl="0" marL="0" rtl="0" algn="l">
              <a:lnSpc>
                <a:spcPct val="115000"/>
              </a:lnSpc>
              <a:spcBef>
                <a:spcPts val="0"/>
              </a:spcBef>
              <a:spcAft>
                <a:spcPts val="0"/>
              </a:spcAft>
              <a:buSzPts val="1100"/>
              <a:buNone/>
            </a:pPr>
            <a:r>
              <a:rPr lang="en-SG" sz="1200"/>
              <a:t>In-app reporting allows anyone to report anything to us — from Stories to Explore content — if they think it breaks the rules.</a:t>
            </a:r>
            <a:endParaRPr/>
          </a:p>
          <a:p>
            <a:pPr indent="0" lvl="0" marL="0" rtl="0" algn="l">
              <a:lnSpc>
                <a:spcPct val="115000"/>
              </a:lnSpc>
              <a:spcBef>
                <a:spcPts val="0"/>
              </a:spcBef>
              <a:spcAft>
                <a:spcPts val="0"/>
              </a:spcAft>
              <a:buSzPts val="1100"/>
              <a:buNone/>
            </a:pPr>
            <a:r>
              <a:t/>
            </a:r>
            <a:endParaRPr sz="1200"/>
          </a:p>
          <a:p>
            <a:pPr indent="0" lvl="0" marL="0" rtl="0" algn="l">
              <a:lnSpc>
                <a:spcPct val="115000"/>
              </a:lnSpc>
              <a:spcBef>
                <a:spcPts val="0"/>
              </a:spcBef>
              <a:spcAft>
                <a:spcPts val="0"/>
              </a:spcAft>
              <a:buClr>
                <a:schemeClr val="dk1"/>
              </a:buClr>
              <a:buSzPts val="1100"/>
              <a:buFont typeface="Arial"/>
              <a:buNone/>
            </a:pPr>
            <a:r>
              <a:rPr lang="en-SG" sz="1200"/>
              <a:t>Real people working 24/7 who review reports and take action accordingly, and AI technology trained to proactively find rule-breaking content, and alert the Facebook company’s teams so they can take appropriate action.</a:t>
            </a:r>
            <a:endParaRPr/>
          </a:p>
          <a:p>
            <a:pPr indent="0" lvl="0" marL="0" rtl="0" algn="l">
              <a:lnSpc>
                <a:spcPct val="100000"/>
              </a:lnSpc>
              <a:spcBef>
                <a:spcPts val="0"/>
              </a:spcBef>
              <a:spcAft>
                <a:spcPts val="0"/>
              </a:spcAft>
              <a:buSzPts val="1100"/>
              <a:buNone/>
            </a:pPr>
            <a:r>
              <a:t/>
            </a:r>
            <a:endParaRPr b="1" sz="12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cd83670a71_0_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9" name="Google Shape;419;gcd83670a71_0_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0"/>
              </a:spcAft>
              <a:buSzPts val="1100"/>
              <a:buNone/>
            </a:pPr>
            <a:r>
              <a:rPr b="1" lang="en-SG" sz="1200" u="sng"/>
              <a:t>Speaker’s Notes</a:t>
            </a:r>
            <a:endParaRPr/>
          </a:p>
          <a:p>
            <a:pPr indent="0" lvl="0" marL="0" rtl="0" algn="l">
              <a:lnSpc>
                <a:spcPct val="110000"/>
              </a:lnSpc>
              <a:spcBef>
                <a:spcPts val="0"/>
              </a:spcBef>
              <a:spcAft>
                <a:spcPts val="0"/>
              </a:spcAft>
              <a:buSzPts val="1100"/>
              <a:buNone/>
            </a:pPr>
            <a:r>
              <a:t/>
            </a:r>
            <a:endParaRPr b="1" sz="1200"/>
          </a:p>
          <a:p>
            <a:pPr indent="0" lvl="0" marL="0" rtl="0" algn="l">
              <a:lnSpc>
                <a:spcPct val="110000"/>
              </a:lnSpc>
              <a:spcBef>
                <a:spcPts val="0"/>
              </a:spcBef>
              <a:spcAft>
                <a:spcPts val="0"/>
              </a:spcAft>
              <a:buSzPts val="1100"/>
              <a:buNone/>
            </a:pPr>
            <a:r>
              <a:rPr b="1" lang="en-SG" sz="1200"/>
              <a:t>TELL YOUR STUDENTS</a:t>
            </a:r>
            <a:endParaRPr/>
          </a:p>
          <a:p>
            <a:pPr indent="0" lvl="0" marL="0" rtl="0" algn="l">
              <a:lnSpc>
                <a:spcPct val="110000"/>
              </a:lnSpc>
              <a:spcBef>
                <a:spcPts val="0"/>
              </a:spcBef>
              <a:spcAft>
                <a:spcPts val="0"/>
              </a:spcAft>
              <a:buClr>
                <a:schemeClr val="dk1"/>
              </a:buClr>
              <a:buSzPts val="1100"/>
              <a:buFont typeface="Arial"/>
              <a:buNone/>
            </a:pPr>
            <a:r>
              <a:rPr lang="en-SG" sz="1200"/>
              <a:t>When you violate the community guidelines your content might be deleted/removed (or Facebook may ask you to)</a:t>
            </a:r>
            <a:endParaRPr/>
          </a:p>
          <a:p>
            <a:pPr indent="0" lvl="0" marL="0" rtl="0" algn="l">
              <a:lnSpc>
                <a:spcPct val="110000"/>
              </a:lnSpc>
              <a:spcBef>
                <a:spcPts val="0"/>
              </a:spcBef>
              <a:spcAft>
                <a:spcPts val="0"/>
              </a:spcAft>
              <a:buClr>
                <a:schemeClr val="dk1"/>
              </a:buClr>
              <a:buSzPts val="1100"/>
              <a:buFont typeface="Arial"/>
              <a:buNone/>
            </a:pPr>
            <a:r>
              <a:t/>
            </a:r>
            <a:endParaRPr sz="1200"/>
          </a:p>
          <a:p>
            <a:pPr indent="0" lvl="0" marL="0" rtl="0" algn="l">
              <a:lnSpc>
                <a:spcPct val="110000"/>
              </a:lnSpc>
              <a:spcBef>
                <a:spcPts val="0"/>
              </a:spcBef>
              <a:spcAft>
                <a:spcPts val="0"/>
              </a:spcAft>
              <a:buClr>
                <a:schemeClr val="dk1"/>
              </a:buClr>
              <a:buSzPts val="1100"/>
              <a:buFont typeface="Arial"/>
              <a:buNone/>
            </a:pPr>
            <a:r>
              <a:rPr lang="en-SG" sz="1200"/>
              <a:t>If you do not remove it on your own, it may impact your access.</a:t>
            </a:r>
            <a:endParaRPr/>
          </a:p>
          <a:p>
            <a:pPr indent="0" lvl="0" marL="0" rtl="0" algn="l">
              <a:lnSpc>
                <a:spcPct val="110000"/>
              </a:lnSpc>
              <a:spcBef>
                <a:spcPts val="0"/>
              </a:spcBef>
              <a:spcAft>
                <a:spcPts val="0"/>
              </a:spcAft>
              <a:buClr>
                <a:schemeClr val="dk1"/>
              </a:buClr>
              <a:buSzPts val="1100"/>
              <a:buFont typeface="Arial"/>
              <a:buNone/>
            </a:pPr>
            <a:r>
              <a:t/>
            </a:r>
            <a:endParaRPr sz="1200"/>
          </a:p>
          <a:p>
            <a:pPr indent="0" lvl="0" marL="0" rtl="0" algn="l">
              <a:lnSpc>
                <a:spcPct val="110000"/>
              </a:lnSpc>
              <a:spcBef>
                <a:spcPts val="0"/>
              </a:spcBef>
              <a:spcAft>
                <a:spcPts val="0"/>
              </a:spcAft>
              <a:buClr>
                <a:schemeClr val="dk1"/>
              </a:buClr>
              <a:buSzPts val="1100"/>
              <a:buFont typeface="Arial"/>
              <a:buNone/>
            </a:pPr>
            <a:r>
              <a:rPr lang="en-SG" sz="1200"/>
              <a:t>If someone notices their account is no longer active, the account may have been removed by Facebook due to misuse.</a:t>
            </a:r>
            <a:endParaRPr/>
          </a:p>
          <a:p>
            <a:pPr indent="0" lvl="0" marL="0" rtl="0" algn="l">
              <a:lnSpc>
                <a:spcPct val="110000"/>
              </a:lnSpc>
              <a:spcBef>
                <a:spcPts val="0"/>
              </a:spcBef>
              <a:spcAft>
                <a:spcPts val="0"/>
              </a:spcAft>
              <a:buClr>
                <a:schemeClr val="dk1"/>
              </a:buClr>
              <a:buSzPts val="1100"/>
              <a:buFont typeface="Arial"/>
              <a:buNone/>
            </a:pPr>
            <a:r>
              <a:t/>
            </a:r>
            <a:endParaRPr sz="1200"/>
          </a:p>
          <a:p>
            <a:pPr indent="0" lvl="0" marL="0" rtl="0" algn="l">
              <a:lnSpc>
                <a:spcPct val="110000"/>
              </a:lnSpc>
              <a:spcBef>
                <a:spcPts val="0"/>
              </a:spcBef>
              <a:spcAft>
                <a:spcPts val="0"/>
              </a:spcAft>
              <a:buClr>
                <a:schemeClr val="dk1"/>
              </a:buClr>
              <a:buSzPts val="1100"/>
              <a:buFont typeface="Arial"/>
              <a:buNone/>
            </a:pPr>
            <a:r>
              <a:rPr lang="en-SG" sz="1200"/>
              <a:t>Facebook is re-evaluating when an account should be removed from Instagram.</a:t>
            </a:r>
            <a:endParaRPr/>
          </a:p>
          <a:p>
            <a:pPr indent="0" lvl="0" marL="0" rtl="0" algn="l">
              <a:lnSpc>
                <a:spcPct val="110000"/>
              </a:lnSpc>
              <a:spcBef>
                <a:spcPts val="0"/>
              </a:spcBef>
              <a:spcAft>
                <a:spcPts val="0"/>
              </a:spcAft>
              <a:buClr>
                <a:schemeClr val="dk1"/>
              </a:buClr>
              <a:buSzPts val="1100"/>
              <a:buFont typeface="Arial"/>
              <a:buNone/>
            </a:pPr>
            <a:r>
              <a:t/>
            </a:r>
            <a:endParaRPr sz="1200"/>
          </a:p>
          <a:p>
            <a:pPr indent="0" lvl="0" marL="0" rtl="0" algn="l">
              <a:lnSpc>
                <a:spcPct val="110000"/>
              </a:lnSpc>
              <a:spcBef>
                <a:spcPts val="0"/>
              </a:spcBef>
              <a:spcAft>
                <a:spcPts val="0"/>
              </a:spcAft>
              <a:buClr>
                <a:schemeClr val="dk1"/>
              </a:buClr>
              <a:buSzPts val="1100"/>
              <a:buFont typeface="Arial"/>
              <a:buNone/>
            </a:pPr>
            <a:r>
              <a:rPr lang="en-SG" sz="1200"/>
              <a:t>Accounts are now removed after a certain number of violations within a window of time. </a:t>
            </a:r>
            <a:endParaRPr/>
          </a:p>
          <a:p>
            <a:pPr indent="0" lvl="0" marL="0" rtl="0" algn="l">
              <a:lnSpc>
                <a:spcPct val="100000"/>
              </a:lnSpc>
              <a:spcBef>
                <a:spcPts val="0"/>
              </a:spcBef>
              <a:spcAft>
                <a:spcPts val="0"/>
              </a:spcAft>
              <a:buSzPts val="1100"/>
              <a:buNone/>
            </a:pPr>
            <a:r>
              <a:t/>
            </a:r>
            <a:endParaRPr b="1" sz="12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2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jpg"/><Relationship Id="rId3" Type="http://schemas.openxmlformats.org/officeDocument/2006/relationships/image" Target="../media/image2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g"/><Relationship Id="rId3"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Module Cover">
    <p:spTree>
      <p:nvGrpSpPr>
        <p:cNvPr id="8" name="Shape 8"/>
        <p:cNvGrpSpPr/>
        <p:nvPr/>
      </p:nvGrpSpPr>
      <p:grpSpPr>
        <a:xfrm>
          <a:off x="0" y="0"/>
          <a:ext cx="0" cy="0"/>
          <a:chOff x="0" y="0"/>
          <a:chExt cx="0" cy="0"/>
        </a:xfrm>
      </p:grpSpPr>
      <p:pic>
        <p:nvPicPr>
          <p:cNvPr id="9" name="Google Shape;9;p79"/>
          <p:cNvPicPr preferRelativeResize="0"/>
          <p:nvPr/>
        </p:nvPicPr>
        <p:blipFill rotWithShape="1">
          <a:blip r:embed="rId2">
            <a:alphaModFix/>
          </a:blip>
          <a:srcRect b="0" l="0" r="0" t="0"/>
          <a:stretch/>
        </p:blipFill>
        <p:spPr>
          <a:xfrm>
            <a:off x="11769" y="0"/>
            <a:ext cx="24372229" cy="13722624"/>
          </a:xfrm>
          <a:prstGeom prst="rect">
            <a:avLst/>
          </a:prstGeom>
          <a:noFill/>
          <a:ln>
            <a:noFill/>
          </a:ln>
        </p:spPr>
      </p:pic>
      <p:sp>
        <p:nvSpPr>
          <p:cNvPr id="10" name="Google Shape;10;p79"/>
          <p:cNvSpPr txBox="1"/>
          <p:nvPr>
            <p:ph idx="1" type="subTitle"/>
          </p:nvPr>
        </p:nvSpPr>
        <p:spPr>
          <a:xfrm>
            <a:off x="938800" y="12041733"/>
            <a:ext cx="3749200" cy="413185"/>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450"/>
              <a:buFont typeface="Montserrat Medium"/>
              <a:buNone/>
              <a:defRPr b="0" i="0" sz="1800">
                <a:solidFill>
                  <a:srgbClr val="67788A"/>
                </a:solidFill>
                <a:latin typeface="Montserrat Medium"/>
                <a:ea typeface="Montserrat Medium"/>
                <a:cs typeface="Montserrat Medium"/>
                <a:sym typeface="Montserrat Medium"/>
              </a:defRPr>
            </a:lvl1pPr>
            <a:lvl2pPr lvl="1" algn="l">
              <a:lnSpc>
                <a:spcPct val="125000"/>
              </a:lnSpc>
              <a:spcBef>
                <a:spcPts val="0"/>
              </a:spcBef>
              <a:spcAft>
                <a:spcPts val="0"/>
              </a:spcAft>
              <a:buClr>
                <a:schemeClr val="dk1"/>
              </a:buClr>
              <a:buSzPts val="2040"/>
              <a:buNone/>
              <a:defRPr b="0" sz="2400">
                <a:solidFill>
                  <a:schemeClr val="dk1"/>
                </a:solidFill>
              </a:defRPr>
            </a:lvl2pPr>
            <a:lvl3pPr lvl="2" algn="l">
              <a:lnSpc>
                <a:spcPct val="125000"/>
              </a:lnSpc>
              <a:spcBef>
                <a:spcPts val="0"/>
              </a:spcBef>
              <a:spcAft>
                <a:spcPts val="0"/>
              </a:spcAft>
              <a:buClr>
                <a:schemeClr val="dk1"/>
              </a:buClr>
              <a:buSzPts val="2040"/>
              <a:buNone/>
              <a:defRPr b="0" sz="2400">
                <a:solidFill>
                  <a:schemeClr val="dk1"/>
                </a:solidFill>
              </a:defRPr>
            </a:lvl3pPr>
            <a:lvl4pPr lvl="3" algn="l">
              <a:lnSpc>
                <a:spcPct val="125000"/>
              </a:lnSpc>
              <a:spcBef>
                <a:spcPts val="0"/>
              </a:spcBef>
              <a:spcAft>
                <a:spcPts val="0"/>
              </a:spcAft>
              <a:buClr>
                <a:schemeClr val="dk1"/>
              </a:buClr>
              <a:buSzPts val="2040"/>
              <a:buNone/>
              <a:defRPr b="0" sz="2400">
                <a:solidFill>
                  <a:schemeClr val="dk1"/>
                </a:solidFill>
              </a:defRPr>
            </a:lvl4pPr>
            <a:lvl5pPr lvl="4" algn="l">
              <a:lnSpc>
                <a:spcPct val="125000"/>
              </a:lnSpc>
              <a:spcBef>
                <a:spcPts val="0"/>
              </a:spcBef>
              <a:spcAft>
                <a:spcPts val="0"/>
              </a:spcAft>
              <a:buClr>
                <a:schemeClr val="dk1"/>
              </a:buClr>
              <a:buSzPts val="2040"/>
              <a:buNone/>
              <a:defRPr b="0" sz="2400">
                <a:solidFill>
                  <a:schemeClr val="dk1"/>
                </a:solidFill>
              </a:defRPr>
            </a:lvl5pPr>
            <a:lvl6pPr lvl="5" algn="l">
              <a:lnSpc>
                <a:spcPct val="125000"/>
              </a:lnSpc>
              <a:spcBef>
                <a:spcPts val="0"/>
              </a:spcBef>
              <a:spcAft>
                <a:spcPts val="0"/>
              </a:spcAft>
              <a:buSzPts val="2400"/>
              <a:buNone/>
              <a:defRPr b="0" sz="2400">
                <a:solidFill>
                  <a:schemeClr val="dk1"/>
                </a:solidFill>
              </a:defRPr>
            </a:lvl6pPr>
            <a:lvl7pPr lvl="6" algn="l">
              <a:lnSpc>
                <a:spcPct val="125000"/>
              </a:lnSpc>
              <a:spcBef>
                <a:spcPts val="0"/>
              </a:spcBef>
              <a:spcAft>
                <a:spcPts val="0"/>
              </a:spcAft>
              <a:buSzPts val="2400"/>
              <a:buNone/>
              <a:defRPr b="0" sz="2400">
                <a:solidFill>
                  <a:schemeClr val="dk1"/>
                </a:solidFill>
              </a:defRPr>
            </a:lvl7pPr>
            <a:lvl8pPr lvl="7" algn="l">
              <a:lnSpc>
                <a:spcPct val="125000"/>
              </a:lnSpc>
              <a:spcBef>
                <a:spcPts val="0"/>
              </a:spcBef>
              <a:spcAft>
                <a:spcPts val="0"/>
              </a:spcAft>
              <a:buSzPts val="2400"/>
              <a:buNone/>
              <a:defRPr b="0" sz="2400">
                <a:solidFill>
                  <a:schemeClr val="dk1"/>
                </a:solidFill>
              </a:defRPr>
            </a:lvl8pPr>
            <a:lvl9pPr lvl="8" algn="l">
              <a:lnSpc>
                <a:spcPct val="125000"/>
              </a:lnSpc>
              <a:spcBef>
                <a:spcPts val="0"/>
              </a:spcBef>
              <a:spcAft>
                <a:spcPts val="0"/>
              </a:spcAft>
              <a:buSzPts val="2400"/>
              <a:buNone/>
              <a:defRPr b="0" sz="2400">
                <a:solidFill>
                  <a:schemeClr val="dk1"/>
                </a:solidFill>
              </a:defRPr>
            </a:lvl9pPr>
          </a:lstStyle>
          <a:p/>
        </p:txBody>
      </p:sp>
      <p:sp>
        <p:nvSpPr>
          <p:cNvPr id="11" name="Google Shape;11;p79"/>
          <p:cNvSpPr txBox="1"/>
          <p:nvPr>
            <p:ph type="ctrTitle"/>
          </p:nvPr>
        </p:nvSpPr>
        <p:spPr>
          <a:xfrm>
            <a:off x="932566" y="4865792"/>
            <a:ext cx="5498419" cy="1992208"/>
          </a:xfrm>
          <a:prstGeom prst="rect">
            <a:avLst/>
          </a:prstGeom>
          <a:noFill/>
          <a:ln>
            <a:noFill/>
          </a:ln>
        </p:spPr>
        <p:txBody>
          <a:bodyPr anchorCtr="0" anchor="t" bIns="0" lIns="0" spcFirstLastPara="1" rIns="0" wrap="square" tIns="0">
            <a:noAutofit/>
          </a:bodyPr>
          <a:lstStyle>
            <a:lvl1pPr lvl="0" algn="l">
              <a:lnSpc>
                <a:spcPct val="108000"/>
              </a:lnSpc>
              <a:spcBef>
                <a:spcPts val="0"/>
              </a:spcBef>
              <a:spcAft>
                <a:spcPts val="0"/>
              </a:spcAft>
              <a:buClr>
                <a:schemeClr val="lt2"/>
              </a:buClr>
              <a:buSzPts val="5600"/>
              <a:buNone/>
              <a:defRPr b="1" i="0" sz="7199">
                <a:solidFill>
                  <a:srgbClr val="67788A"/>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 name="Google Shape;12;p79"/>
          <p:cNvSpPr txBox="1"/>
          <p:nvPr>
            <p:ph idx="2" type="subTitle"/>
          </p:nvPr>
        </p:nvSpPr>
        <p:spPr>
          <a:xfrm>
            <a:off x="941711" y="4191790"/>
            <a:ext cx="5489274" cy="433963"/>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600"/>
              <a:buFont typeface="Montserrat"/>
              <a:buNone/>
              <a:defRPr b="1" i="0" sz="2400" cap="none">
                <a:solidFill>
                  <a:srgbClr val="67788A"/>
                </a:solidFill>
                <a:latin typeface="Montserrat"/>
                <a:ea typeface="Montserrat"/>
                <a:cs typeface="Montserrat"/>
                <a:sym typeface="Montserrat"/>
              </a:defRPr>
            </a:lvl1pPr>
            <a:lvl2pPr lvl="1" algn="l">
              <a:lnSpc>
                <a:spcPct val="125000"/>
              </a:lnSpc>
              <a:spcBef>
                <a:spcPts val="0"/>
              </a:spcBef>
              <a:spcAft>
                <a:spcPts val="0"/>
              </a:spcAft>
              <a:buClr>
                <a:schemeClr val="lt1"/>
              </a:buClr>
              <a:buSzPts val="2040"/>
              <a:buNone/>
              <a:defRPr sz="2400">
                <a:solidFill>
                  <a:schemeClr val="lt1"/>
                </a:solidFill>
              </a:defRPr>
            </a:lvl2pPr>
            <a:lvl3pPr lvl="2" algn="l">
              <a:lnSpc>
                <a:spcPct val="125000"/>
              </a:lnSpc>
              <a:spcBef>
                <a:spcPts val="0"/>
              </a:spcBef>
              <a:spcAft>
                <a:spcPts val="0"/>
              </a:spcAft>
              <a:buClr>
                <a:schemeClr val="lt1"/>
              </a:buClr>
              <a:buSzPts val="2040"/>
              <a:buNone/>
              <a:defRPr sz="2400">
                <a:solidFill>
                  <a:schemeClr val="lt1"/>
                </a:solidFill>
              </a:defRPr>
            </a:lvl3pPr>
            <a:lvl4pPr lvl="3" algn="l">
              <a:lnSpc>
                <a:spcPct val="125000"/>
              </a:lnSpc>
              <a:spcBef>
                <a:spcPts val="0"/>
              </a:spcBef>
              <a:spcAft>
                <a:spcPts val="0"/>
              </a:spcAft>
              <a:buClr>
                <a:schemeClr val="lt1"/>
              </a:buClr>
              <a:buSzPts val="2040"/>
              <a:buNone/>
              <a:defRPr sz="2400">
                <a:solidFill>
                  <a:schemeClr val="lt1"/>
                </a:solidFill>
              </a:defRPr>
            </a:lvl4pPr>
            <a:lvl5pPr lvl="4" algn="l">
              <a:lnSpc>
                <a:spcPct val="125000"/>
              </a:lnSpc>
              <a:spcBef>
                <a:spcPts val="0"/>
              </a:spcBef>
              <a:spcAft>
                <a:spcPts val="0"/>
              </a:spcAft>
              <a:buClr>
                <a:schemeClr val="lt1"/>
              </a:buClr>
              <a:buSzPts val="2040"/>
              <a:buNone/>
              <a:defRPr sz="2400">
                <a:solidFill>
                  <a:schemeClr val="lt1"/>
                </a:solidFill>
              </a:defRPr>
            </a:lvl5pPr>
            <a:lvl6pPr lvl="5" algn="l">
              <a:lnSpc>
                <a:spcPct val="125000"/>
              </a:lnSpc>
              <a:spcBef>
                <a:spcPts val="0"/>
              </a:spcBef>
              <a:spcAft>
                <a:spcPts val="0"/>
              </a:spcAft>
              <a:buSzPts val="2400"/>
              <a:buNone/>
              <a:defRPr sz="2400">
                <a:solidFill>
                  <a:schemeClr val="lt1"/>
                </a:solidFill>
              </a:defRPr>
            </a:lvl6pPr>
            <a:lvl7pPr lvl="6" algn="l">
              <a:lnSpc>
                <a:spcPct val="125000"/>
              </a:lnSpc>
              <a:spcBef>
                <a:spcPts val="0"/>
              </a:spcBef>
              <a:spcAft>
                <a:spcPts val="0"/>
              </a:spcAft>
              <a:buSzPts val="2400"/>
              <a:buNone/>
              <a:defRPr sz="2400">
                <a:solidFill>
                  <a:schemeClr val="lt1"/>
                </a:solidFill>
              </a:defRPr>
            </a:lvl7pPr>
            <a:lvl8pPr lvl="7" algn="l">
              <a:lnSpc>
                <a:spcPct val="125000"/>
              </a:lnSpc>
              <a:spcBef>
                <a:spcPts val="0"/>
              </a:spcBef>
              <a:spcAft>
                <a:spcPts val="0"/>
              </a:spcAft>
              <a:buSzPts val="2400"/>
              <a:buNone/>
              <a:defRPr sz="2400">
                <a:solidFill>
                  <a:schemeClr val="lt1"/>
                </a:solidFill>
              </a:defRPr>
            </a:lvl8pPr>
            <a:lvl9pPr lvl="8" algn="l">
              <a:lnSpc>
                <a:spcPct val="125000"/>
              </a:lnSpc>
              <a:spcBef>
                <a:spcPts val="0"/>
              </a:spcBef>
              <a:spcAft>
                <a:spcPts val="0"/>
              </a:spcAft>
              <a:buSzPts val="2400"/>
              <a:buNone/>
              <a:defRPr sz="2400">
                <a:solidFill>
                  <a:schemeClr val="lt1"/>
                </a:solidFill>
              </a:defRPr>
            </a:lvl9pPr>
          </a:lstStyle>
          <a:p/>
        </p:txBody>
      </p:sp>
      <p:sp>
        <p:nvSpPr>
          <p:cNvPr id="13" name="Google Shape;13;p79"/>
          <p:cNvSpPr txBox="1"/>
          <p:nvPr>
            <p:ph idx="3" type="body"/>
          </p:nvPr>
        </p:nvSpPr>
        <p:spPr>
          <a:xfrm>
            <a:off x="938275" y="12454917"/>
            <a:ext cx="3749919" cy="482600"/>
          </a:xfrm>
          <a:prstGeom prst="rect">
            <a:avLst/>
          </a:prstGeom>
          <a:noFill/>
          <a:ln>
            <a:noFill/>
          </a:ln>
        </p:spPr>
        <p:txBody>
          <a:bodyPr anchorCtr="0" anchor="t" bIns="0" lIns="0" spcFirstLastPara="1" rIns="0" wrap="square" tIns="0">
            <a:normAutofit/>
          </a:bodyPr>
          <a:lstStyle>
            <a:lvl1pPr indent="-257175" lvl="0" marL="457200" algn="l">
              <a:lnSpc>
                <a:spcPct val="129000"/>
              </a:lnSpc>
              <a:spcBef>
                <a:spcPts val="0"/>
              </a:spcBef>
              <a:spcAft>
                <a:spcPts val="0"/>
              </a:spcAft>
              <a:buSzPts val="450"/>
              <a:buFont typeface="Montserrat"/>
              <a:buChar char="•"/>
              <a:defRPr b="0" i="0" sz="1800">
                <a:solidFill>
                  <a:srgbClr val="67788A"/>
                </a:solidFill>
                <a:latin typeface="Montserrat"/>
                <a:ea typeface="Montserrat"/>
                <a:cs typeface="Montserrat"/>
                <a:sym typeface="Montserrat"/>
              </a:defRPr>
            </a:lvl1pPr>
            <a:lvl2pPr indent="-325755" lvl="1" marL="914400" algn="l">
              <a:lnSpc>
                <a:spcPct val="129000"/>
              </a:lnSpc>
              <a:spcBef>
                <a:spcPts val="1200"/>
              </a:spcBef>
              <a:spcAft>
                <a:spcPts val="0"/>
              </a:spcAft>
              <a:buClr>
                <a:srgbClr val="1C2B33"/>
              </a:buClr>
              <a:buSzPts val="1530"/>
              <a:buChar char="•"/>
              <a:defRPr/>
            </a:lvl2pPr>
            <a:lvl3pPr indent="-325755" lvl="2" marL="1371600" algn="l">
              <a:lnSpc>
                <a:spcPct val="129000"/>
              </a:lnSpc>
              <a:spcBef>
                <a:spcPts val="1200"/>
              </a:spcBef>
              <a:spcAft>
                <a:spcPts val="0"/>
              </a:spcAft>
              <a:buClr>
                <a:srgbClr val="1C2B33"/>
              </a:buClr>
              <a:buSzPts val="1530"/>
              <a:buChar char="﹘"/>
              <a:defRPr/>
            </a:lvl3pPr>
            <a:lvl4pPr indent="-325755" lvl="3" marL="1828800" algn="l">
              <a:lnSpc>
                <a:spcPct val="129000"/>
              </a:lnSpc>
              <a:spcBef>
                <a:spcPts val="1200"/>
              </a:spcBef>
              <a:spcAft>
                <a:spcPts val="0"/>
              </a:spcAft>
              <a:buClr>
                <a:srgbClr val="1C2B33"/>
              </a:buClr>
              <a:buSzPts val="1530"/>
              <a:buChar char="﹘"/>
              <a:defRPr/>
            </a:lvl4pPr>
            <a:lvl5pPr indent="-325754" lvl="4" marL="2286000" algn="l">
              <a:lnSpc>
                <a:spcPct val="129000"/>
              </a:lnSpc>
              <a:spcBef>
                <a:spcPts val="1200"/>
              </a:spcBef>
              <a:spcAft>
                <a:spcPts val="0"/>
              </a:spcAft>
              <a:buClr>
                <a:srgbClr val="1C2B33"/>
              </a:buClr>
              <a:buSzPts val="1530"/>
              <a:buChar char="﹘"/>
              <a:defRPr/>
            </a:lvl5pPr>
            <a:lvl6pPr indent="-228600" lvl="5" marL="2743200" algn="l">
              <a:lnSpc>
                <a:spcPct val="100000"/>
              </a:lnSpc>
              <a:spcBef>
                <a:spcPts val="120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Pattern-Block Dash">
  <p:cSld name="Blue Pattern-Block Dash">
    <p:spTree>
      <p:nvGrpSpPr>
        <p:cNvPr id="53" name="Shape 53"/>
        <p:cNvGrpSpPr/>
        <p:nvPr/>
      </p:nvGrpSpPr>
      <p:grpSpPr>
        <a:xfrm>
          <a:off x="0" y="0"/>
          <a:ext cx="0" cy="0"/>
          <a:chOff x="0" y="0"/>
          <a:chExt cx="0" cy="0"/>
        </a:xfrm>
      </p:grpSpPr>
      <p:pic>
        <p:nvPicPr>
          <p:cNvPr id="54" name="Google Shape;54;p88"/>
          <p:cNvPicPr preferRelativeResize="0"/>
          <p:nvPr/>
        </p:nvPicPr>
        <p:blipFill rotWithShape="1">
          <a:blip r:embed="rId2">
            <a:alphaModFix amt="60000"/>
          </a:blip>
          <a:srcRect b="96" l="0" r="0" t="0"/>
          <a:stretch/>
        </p:blipFill>
        <p:spPr>
          <a:xfrm>
            <a:off x="0" y="0"/>
            <a:ext cx="24383999" cy="13715999"/>
          </a:xfrm>
          <a:prstGeom prst="rect">
            <a:avLst/>
          </a:prstGeom>
          <a:noFill/>
          <a:ln>
            <a:noFill/>
          </a:ln>
        </p:spPr>
      </p:pic>
      <p:sp>
        <p:nvSpPr>
          <p:cNvPr id="55" name="Google Shape;55;p88"/>
          <p:cNvSpPr/>
          <p:nvPr/>
        </p:nvSpPr>
        <p:spPr>
          <a:xfrm>
            <a:off x="-1" y="-70644"/>
            <a:ext cx="24384001" cy="6928643"/>
          </a:xfrm>
          <a:prstGeom prst="rect">
            <a:avLst/>
          </a:prstGeom>
          <a:solidFill>
            <a:srgbClr val="A0D9F7"/>
          </a:solidFill>
          <a:ln>
            <a:noFill/>
          </a:ln>
        </p:spPr>
        <p:txBody>
          <a:bodyPr anchorCtr="0" anchor="ctr" bIns="45700" lIns="91425" spcFirstLastPara="1" rIns="91425" wrap="square" tIns="45700">
            <a:noAutofit/>
          </a:bodyPr>
          <a:lstStyle/>
          <a:p>
            <a:pPr indent="0" lvl="0" marL="0" marR="0" rtl="0" algn="ctr">
              <a:lnSpc>
                <a:spcPct val="125000"/>
              </a:lnSpc>
              <a:spcBef>
                <a:spcPts val="0"/>
              </a:spcBef>
              <a:spcAft>
                <a:spcPts val="0"/>
              </a:spcAft>
              <a:buClr>
                <a:srgbClr val="000000"/>
              </a:buClr>
              <a:buSzPts val="2400"/>
              <a:buFont typeface="Arial"/>
              <a:buNone/>
            </a:pPr>
            <a:r>
              <a:t/>
            </a:r>
            <a:endParaRPr b="0" i="0" sz="2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Pattern-Block Squiggly">
  <p:cSld name="Blue Pattern-Block Squiggly">
    <p:spTree>
      <p:nvGrpSpPr>
        <p:cNvPr id="56" name="Shape 56"/>
        <p:cNvGrpSpPr/>
        <p:nvPr/>
      </p:nvGrpSpPr>
      <p:grpSpPr>
        <a:xfrm>
          <a:off x="0" y="0"/>
          <a:ext cx="0" cy="0"/>
          <a:chOff x="0" y="0"/>
          <a:chExt cx="0" cy="0"/>
        </a:xfrm>
      </p:grpSpPr>
      <p:sp>
        <p:nvSpPr>
          <p:cNvPr id="57" name="Google Shape;57;p89"/>
          <p:cNvSpPr/>
          <p:nvPr/>
        </p:nvSpPr>
        <p:spPr>
          <a:xfrm>
            <a:off x="-1" y="0"/>
            <a:ext cx="12192000" cy="13716000"/>
          </a:xfrm>
          <a:prstGeom prst="rect">
            <a:avLst/>
          </a:prstGeom>
          <a:solidFill>
            <a:srgbClr val="A0D9F7"/>
          </a:solidFill>
          <a:ln>
            <a:noFill/>
          </a:ln>
        </p:spPr>
        <p:txBody>
          <a:bodyPr anchorCtr="0" anchor="ctr" bIns="45700" lIns="91425" spcFirstLastPara="1" rIns="91425" wrap="square" tIns="45700">
            <a:noAutofit/>
          </a:bodyPr>
          <a:lstStyle/>
          <a:p>
            <a:pPr indent="0" lvl="0" marL="0" marR="0" rtl="0" algn="ctr">
              <a:lnSpc>
                <a:spcPct val="125000"/>
              </a:lnSpc>
              <a:spcBef>
                <a:spcPts val="0"/>
              </a:spcBef>
              <a:spcAft>
                <a:spcPts val="0"/>
              </a:spcAft>
              <a:buClr>
                <a:srgbClr val="000000"/>
              </a:buClr>
              <a:buSzPts val="2400"/>
              <a:buFont typeface="Arial"/>
              <a:buNone/>
            </a:pPr>
            <a:r>
              <a:t/>
            </a:r>
            <a:endParaRPr b="0" i="0" sz="2400" u="none" cap="none" strike="noStrike">
              <a:solidFill>
                <a:srgbClr val="1C2B33"/>
              </a:solidFill>
              <a:latin typeface="Arial"/>
              <a:ea typeface="Arial"/>
              <a:cs typeface="Arial"/>
              <a:sym typeface="Arial"/>
            </a:endParaRPr>
          </a:p>
        </p:txBody>
      </p:sp>
      <p:pic>
        <p:nvPicPr>
          <p:cNvPr id="58" name="Google Shape;58;p89"/>
          <p:cNvPicPr preferRelativeResize="0"/>
          <p:nvPr/>
        </p:nvPicPr>
        <p:blipFill rotWithShape="1">
          <a:blip r:embed="rId2">
            <a:alphaModFix amt="15000"/>
          </a:blip>
          <a:srcRect b="48" l="50000" r="0" t="48"/>
          <a:stretch/>
        </p:blipFill>
        <p:spPr>
          <a:xfrm>
            <a:off x="12192000" y="6625"/>
            <a:ext cx="12192001" cy="13716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2-Blue Pattern-Squiggly">
  <p:cSld name="L2-Blue Pattern-Squiggly">
    <p:spTree>
      <p:nvGrpSpPr>
        <p:cNvPr id="59" name="Shape 59"/>
        <p:cNvGrpSpPr/>
        <p:nvPr/>
      </p:nvGrpSpPr>
      <p:grpSpPr>
        <a:xfrm>
          <a:off x="0" y="0"/>
          <a:ext cx="0" cy="0"/>
          <a:chOff x="0" y="0"/>
          <a:chExt cx="0" cy="0"/>
        </a:xfrm>
      </p:grpSpPr>
      <p:pic>
        <p:nvPicPr>
          <p:cNvPr id="60" name="Google Shape;60;p90"/>
          <p:cNvPicPr preferRelativeResize="0"/>
          <p:nvPr/>
        </p:nvPicPr>
        <p:blipFill rotWithShape="1">
          <a:blip r:embed="rId2">
            <a:alphaModFix amt="10000"/>
          </a:blip>
          <a:srcRect b="48" l="0" r="0" t="48"/>
          <a:stretch/>
        </p:blipFill>
        <p:spPr>
          <a:xfrm>
            <a:off x="0" y="6625"/>
            <a:ext cx="24384001" cy="13716000"/>
          </a:xfrm>
          <a:prstGeom prst="rect">
            <a:avLst/>
          </a:prstGeom>
          <a:noFill/>
          <a:ln>
            <a:noFill/>
          </a:ln>
        </p:spPr>
      </p:pic>
      <p:sp>
        <p:nvSpPr>
          <p:cNvPr id="61" name="Google Shape;61;p90"/>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3AA"/>
                </a:solidFill>
                <a:latin typeface="Montserrat"/>
                <a:ea typeface="Montserrat"/>
                <a:cs typeface="Montserrat"/>
                <a:sym typeface="Montserrat"/>
              </a:rPr>
              <a:t>HEALTHY ONLINE RELATIONSHIPS</a:t>
            </a:r>
            <a:endParaRPr b="0" i="0" sz="1400" u="none" cap="none" strike="noStrike">
              <a:solidFill>
                <a:srgbClr val="000000"/>
              </a:solidFill>
              <a:latin typeface="Arial"/>
              <a:ea typeface="Arial"/>
              <a:cs typeface="Arial"/>
              <a:sym typeface="Arial"/>
            </a:endParaRPr>
          </a:p>
        </p:txBody>
      </p:sp>
      <p:sp>
        <p:nvSpPr>
          <p:cNvPr id="62" name="Google Shape;62;p90"/>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3AA"/>
                </a:solidFill>
                <a:latin typeface="Montserrat Medium"/>
                <a:ea typeface="Montserrat Medium"/>
                <a:cs typeface="Montserrat Medium"/>
                <a:sym typeface="Montserrat Medium"/>
              </a:rPr>
              <a:t>LESSON 2</a:t>
            </a:r>
            <a:endParaRPr b="0" i="0" sz="1400" u="none" cap="none" strike="noStrike">
              <a:solidFill>
                <a:srgbClr val="000000"/>
              </a:solidFill>
              <a:latin typeface="Arial"/>
              <a:ea typeface="Arial"/>
              <a:cs typeface="Arial"/>
              <a:sym typeface="Arial"/>
            </a:endParaRPr>
          </a:p>
        </p:txBody>
      </p:sp>
      <p:pic>
        <p:nvPicPr>
          <p:cNvPr id="63" name="Google Shape;63;p90"/>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64" name="Google Shape;64;p90"/>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3AA"/>
                </a:solidFill>
                <a:latin typeface="Montserrat Medium"/>
                <a:ea typeface="Montserrat Medium"/>
                <a:cs typeface="Montserrat Medium"/>
                <a:sym typeface="Montserrat Medium"/>
              </a:rPr>
              <a:t>‹#›</a:t>
            </a:fld>
            <a:endParaRPr b="0" i="0" sz="1200" u="none" cap="none" strike="noStrike">
              <a:solidFill>
                <a:srgbClr val="0073AA"/>
              </a:solidFill>
              <a:latin typeface="Montserrat Medium"/>
              <a:ea typeface="Montserrat Medium"/>
              <a:cs typeface="Montserrat Medium"/>
              <a:sym typeface="Montserrat Medium"/>
            </a:endParaRPr>
          </a:p>
        </p:txBody>
      </p:sp>
      <p:sp>
        <p:nvSpPr>
          <p:cNvPr id="65" name="Google Shape;65;p90"/>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3AA"/>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ue-BG-Check">
  <p:cSld name="1_Blue-BG-Check">
    <p:bg>
      <p:bgPr>
        <a:solidFill>
          <a:srgbClr val="E6F5FA"/>
        </a:solidFill>
      </p:bgPr>
    </p:bg>
    <p:spTree>
      <p:nvGrpSpPr>
        <p:cNvPr id="66" name="Shape 66"/>
        <p:cNvGrpSpPr/>
        <p:nvPr/>
      </p:nvGrpSpPr>
      <p:grpSpPr>
        <a:xfrm>
          <a:off x="0" y="0"/>
          <a:ext cx="0" cy="0"/>
          <a:chOff x="0" y="0"/>
          <a:chExt cx="0" cy="0"/>
        </a:xfrm>
      </p:grpSpPr>
      <p:pic>
        <p:nvPicPr>
          <p:cNvPr id="67" name="Google Shape;67;p91"/>
          <p:cNvPicPr preferRelativeResize="0"/>
          <p:nvPr/>
        </p:nvPicPr>
        <p:blipFill rotWithShape="1">
          <a:blip r:embed="rId2">
            <a:alphaModFix amt="20000"/>
          </a:blip>
          <a:srcRect b="0" l="0" r="0" t="0"/>
          <a:stretch/>
        </p:blipFill>
        <p:spPr>
          <a:xfrm>
            <a:off x="1" y="0"/>
            <a:ext cx="24383997" cy="137292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ue-BG-SlantedDash">
  <p:cSld name="2_Blue-BG-SlantedDash">
    <p:bg>
      <p:bgPr>
        <a:solidFill>
          <a:srgbClr val="E6F5FA"/>
        </a:solidFill>
      </p:bgPr>
    </p:bg>
    <p:spTree>
      <p:nvGrpSpPr>
        <p:cNvPr id="68" name="Shape 68"/>
        <p:cNvGrpSpPr/>
        <p:nvPr/>
      </p:nvGrpSpPr>
      <p:grpSpPr>
        <a:xfrm>
          <a:off x="0" y="0"/>
          <a:ext cx="0" cy="0"/>
          <a:chOff x="0" y="0"/>
          <a:chExt cx="0" cy="0"/>
        </a:xfrm>
      </p:grpSpPr>
      <p:pic>
        <p:nvPicPr>
          <p:cNvPr id="69" name="Google Shape;69;p92"/>
          <p:cNvPicPr preferRelativeResize="0"/>
          <p:nvPr/>
        </p:nvPicPr>
        <p:blipFill rotWithShape="1">
          <a:blip r:embed="rId2">
            <a:alphaModFix amt="10000"/>
          </a:blip>
          <a:srcRect b="0" l="0" r="0" t="0"/>
          <a:stretch/>
        </p:blipFill>
        <p:spPr>
          <a:xfrm>
            <a:off x="1" y="0"/>
            <a:ext cx="24383996" cy="137292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2-Blue Pattern-Dots">
  <p:cSld name="L2-Blue Pattern-Dots">
    <p:spTree>
      <p:nvGrpSpPr>
        <p:cNvPr id="70" name="Shape 70"/>
        <p:cNvGrpSpPr/>
        <p:nvPr/>
      </p:nvGrpSpPr>
      <p:grpSpPr>
        <a:xfrm>
          <a:off x="0" y="0"/>
          <a:ext cx="0" cy="0"/>
          <a:chOff x="0" y="0"/>
          <a:chExt cx="0" cy="0"/>
        </a:xfrm>
      </p:grpSpPr>
      <p:pic>
        <p:nvPicPr>
          <p:cNvPr id="71" name="Google Shape;71;p93"/>
          <p:cNvPicPr preferRelativeResize="0"/>
          <p:nvPr/>
        </p:nvPicPr>
        <p:blipFill rotWithShape="1">
          <a:blip r:embed="rId2">
            <a:alphaModFix amt="30000"/>
          </a:blip>
          <a:srcRect b="0" l="0" r="0" t="0"/>
          <a:stretch/>
        </p:blipFill>
        <p:spPr>
          <a:xfrm>
            <a:off x="1" y="0"/>
            <a:ext cx="24383997" cy="13729250"/>
          </a:xfrm>
          <a:prstGeom prst="rect">
            <a:avLst/>
          </a:prstGeom>
          <a:noFill/>
          <a:ln>
            <a:noFill/>
          </a:ln>
        </p:spPr>
      </p:pic>
      <p:sp>
        <p:nvSpPr>
          <p:cNvPr id="72" name="Google Shape;72;p93"/>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3AA"/>
                </a:solidFill>
                <a:latin typeface="Montserrat"/>
                <a:ea typeface="Montserrat"/>
                <a:cs typeface="Montserrat"/>
                <a:sym typeface="Montserrat"/>
              </a:rPr>
              <a:t>HEALTHY ONLINE RELATIONSHIPS</a:t>
            </a:r>
            <a:endParaRPr b="0" i="0" sz="1400" u="none" cap="none" strike="noStrike">
              <a:solidFill>
                <a:srgbClr val="000000"/>
              </a:solidFill>
              <a:latin typeface="Arial"/>
              <a:ea typeface="Arial"/>
              <a:cs typeface="Arial"/>
              <a:sym typeface="Arial"/>
            </a:endParaRPr>
          </a:p>
        </p:txBody>
      </p:sp>
      <p:sp>
        <p:nvSpPr>
          <p:cNvPr id="73" name="Google Shape;73;p93"/>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3AA"/>
                </a:solidFill>
                <a:latin typeface="Montserrat Medium"/>
                <a:ea typeface="Montserrat Medium"/>
                <a:cs typeface="Montserrat Medium"/>
                <a:sym typeface="Montserrat Medium"/>
              </a:rPr>
              <a:t>LESSON 2</a:t>
            </a:r>
            <a:endParaRPr b="0" i="0" sz="1400" u="none" cap="none" strike="noStrike">
              <a:solidFill>
                <a:srgbClr val="000000"/>
              </a:solidFill>
              <a:latin typeface="Arial"/>
              <a:ea typeface="Arial"/>
              <a:cs typeface="Arial"/>
              <a:sym typeface="Arial"/>
            </a:endParaRPr>
          </a:p>
        </p:txBody>
      </p:sp>
      <p:pic>
        <p:nvPicPr>
          <p:cNvPr id="74" name="Google Shape;74;p93"/>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75" name="Google Shape;75;p93"/>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3AA"/>
                </a:solidFill>
                <a:latin typeface="Montserrat Medium"/>
                <a:ea typeface="Montserrat Medium"/>
                <a:cs typeface="Montserrat Medium"/>
                <a:sym typeface="Montserrat Medium"/>
              </a:rPr>
              <a:t>‹#›</a:t>
            </a:fld>
            <a:endParaRPr b="0" i="0" sz="1200" u="none" cap="none" strike="noStrike">
              <a:solidFill>
                <a:srgbClr val="0073AA"/>
              </a:solidFill>
              <a:latin typeface="Montserrat Medium"/>
              <a:ea typeface="Montserrat Medium"/>
              <a:cs typeface="Montserrat Medium"/>
              <a:sym typeface="Montserrat Medium"/>
            </a:endParaRPr>
          </a:p>
        </p:txBody>
      </p:sp>
      <p:sp>
        <p:nvSpPr>
          <p:cNvPr id="76" name="Google Shape;76;p93"/>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3AA"/>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lank-L2">
  <p:cSld name="Blue Blank-L2">
    <p:spTree>
      <p:nvGrpSpPr>
        <p:cNvPr id="77" name="Shape 77"/>
        <p:cNvGrpSpPr/>
        <p:nvPr/>
      </p:nvGrpSpPr>
      <p:grpSpPr>
        <a:xfrm>
          <a:off x="0" y="0"/>
          <a:ext cx="0" cy="0"/>
          <a:chOff x="0" y="0"/>
          <a:chExt cx="0" cy="0"/>
        </a:xfrm>
      </p:grpSpPr>
      <p:sp>
        <p:nvSpPr>
          <p:cNvPr id="78" name="Google Shape;78;p94"/>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3AA"/>
                </a:solidFill>
                <a:latin typeface="Montserrat"/>
                <a:ea typeface="Montserrat"/>
                <a:cs typeface="Montserrat"/>
                <a:sym typeface="Montserrat"/>
              </a:rPr>
              <a:t>HEALTHY ONLINE RELATIONSHIPS</a:t>
            </a:r>
            <a:endParaRPr b="0" i="0" sz="1400" u="none" cap="none" strike="noStrike">
              <a:solidFill>
                <a:srgbClr val="000000"/>
              </a:solidFill>
              <a:latin typeface="Arial"/>
              <a:ea typeface="Arial"/>
              <a:cs typeface="Arial"/>
              <a:sym typeface="Arial"/>
            </a:endParaRPr>
          </a:p>
        </p:txBody>
      </p:sp>
      <p:sp>
        <p:nvSpPr>
          <p:cNvPr id="79" name="Google Shape;79;p94"/>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3AA"/>
                </a:solidFill>
                <a:latin typeface="Montserrat Medium"/>
                <a:ea typeface="Montserrat Medium"/>
                <a:cs typeface="Montserrat Medium"/>
                <a:sym typeface="Montserrat Medium"/>
              </a:rPr>
              <a:t>LESSON 2</a:t>
            </a:r>
            <a:endParaRPr b="0" i="0" sz="1400" u="none" cap="none" strike="noStrike">
              <a:solidFill>
                <a:srgbClr val="000000"/>
              </a:solidFill>
              <a:latin typeface="Arial"/>
              <a:ea typeface="Arial"/>
              <a:cs typeface="Arial"/>
              <a:sym typeface="Arial"/>
            </a:endParaRPr>
          </a:p>
        </p:txBody>
      </p:sp>
      <p:sp>
        <p:nvSpPr>
          <p:cNvPr id="80" name="Google Shape;80;p94"/>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3AA"/>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pic>
        <p:nvPicPr>
          <p:cNvPr id="81" name="Google Shape;81;p94"/>
          <p:cNvPicPr preferRelativeResize="0"/>
          <p:nvPr/>
        </p:nvPicPr>
        <p:blipFill rotWithShape="1">
          <a:blip r:embed="rId2">
            <a:alphaModFix/>
          </a:blip>
          <a:srcRect b="0" l="0" r="0" t="0"/>
          <a:stretch/>
        </p:blipFill>
        <p:spPr>
          <a:xfrm>
            <a:off x="948035" y="12764587"/>
            <a:ext cx="1180503" cy="131167"/>
          </a:xfrm>
          <a:prstGeom prst="rect">
            <a:avLst/>
          </a:prstGeom>
          <a:noFill/>
          <a:ln>
            <a:noFill/>
          </a:ln>
        </p:spPr>
      </p:pic>
      <p:sp>
        <p:nvSpPr>
          <p:cNvPr id="82" name="Google Shape;82;p94"/>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3AA"/>
                </a:solidFill>
                <a:latin typeface="Montserrat Medium"/>
                <a:ea typeface="Montserrat Medium"/>
                <a:cs typeface="Montserrat Medium"/>
                <a:sym typeface="Montserrat Medium"/>
              </a:rPr>
              <a:t>‹#›</a:t>
            </a:fld>
            <a:endParaRPr b="0" i="0" sz="1200" u="none" cap="none" strike="noStrike">
              <a:solidFill>
                <a:srgbClr val="0073AA"/>
              </a:solidFill>
              <a:latin typeface="Montserrat Medium"/>
              <a:ea typeface="Montserrat Medium"/>
              <a:cs typeface="Montserrat Medium"/>
              <a:sym typeface="Montserrat Medium"/>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2-Blue-BG-Dark">
  <p:cSld name="L2-Blue-BG-Dark">
    <p:bg>
      <p:bgPr>
        <a:solidFill>
          <a:srgbClr val="008AC3"/>
        </a:solidFill>
      </p:bgPr>
    </p:bg>
    <p:spTree>
      <p:nvGrpSpPr>
        <p:cNvPr id="83" name="Shape 83"/>
        <p:cNvGrpSpPr/>
        <p:nvPr/>
      </p:nvGrpSpPr>
      <p:grpSpPr>
        <a:xfrm>
          <a:off x="0" y="0"/>
          <a:ext cx="0" cy="0"/>
          <a:chOff x="0" y="0"/>
          <a:chExt cx="0" cy="0"/>
        </a:xfrm>
      </p:grpSpPr>
      <p:pic>
        <p:nvPicPr>
          <p:cNvPr descr="A picture containing text, meter&#10;&#10;Description automatically generated" id="84" name="Google Shape;84;p95"/>
          <p:cNvPicPr preferRelativeResize="0"/>
          <p:nvPr/>
        </p:nvPicPr>
        <p:blipFill rotWithShape="1">
          <a:blip r:embed="rId2">
            <a:alphaModFix amt="10000"/>
          </a:blip>
          <a:srcRect b="0" l="0" r="0" t="0"/>
          <a:stretch/>
        </p:blipFill>
        <p:spPr>
          <a:xfrm>
            <a:off x="0" y="-35993"/>
            <a:ext cx="24384000" cy="1372925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BG-RandomDash">
  <p:cSld name="Blue-BG-RandomDash">
    <p:bg>
      <p:bgPr>
        <a:solidFill>
          <a:srgbClr val="E6F5FA"/>
        </a:solidFill>
      </p:bgPr>
    </p:bg>
    <p:spTree>
      <p:nvGrpSpPr>
        <p:cNvPr id="85" name="Shape 85"/>
        <p:cNvGrpSpPr/>
        <p:nvPr/>
      </p:nvGrpSpPr>
      <p:grpSpPr>
        <a:xfrm>
          <a:off x="0" y="0"/>
          <a:ext cx="0" cy="0"/>
          <a:chOff x="0" y="0"/>
          <a:chExt cx="0" cy="0"/>
        </a:xfrm>
      </p:grpSpPr>
      <p:pic>
        <p:nvPicPr>
          <p:cNvPr id="86" name="Google Shape;86;p96"/>
          <p:cNvPicPr preferRelativeResize="0"/>
          <p:nvPr/>
        </p:nvPicPr>
        <p:blipFill rotWithShape="1">
          <a:blip r:embed="rId2">
            <a:alphaModFix amt="10000"/>
          </a:blip>
          <a:srcRect b="0" l="0" r="0" t="0"/>
          <a:stretch/>
        </p:blipFill>
        <p:spPr>
          <a:xfrm>
            <a:off x="1" y="0"/>
            <a:ext cx="24383996" cy="1372924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ue Pattern-Block Dots">
  <p:cSld name="1_Blue Pattern-Block Dots">
    <p:spTree>
      <p:nvGrpSpPr>
        <p:cNvPr id="87" name="Shape 87"/>
        <p:cNvGrpSpPr/>
        <p:nvPr/>
      </p:nvGrpSpPr>
      <p:grpSpPr>
        <a:xfrm>
          <a:off x="0" y="0"/>
          <a:ext cx="0" cy="0"/>
          <a:chOff x="0" y="0"/>
          <a:chExt cx="0" cy="0"/>
        </a:xfrm>
      </p:grpSpPr>
      <p:pic>
        <p:nvPicPr>
          <p:cNvPr id="88" name="Google Shape;88;p97"/>
          <p:cNvPicPr preferRelativeResize="0"/>
          <p:nvPr/>
        </p:nvPicPr>
        <p:blipFill rotWithShape="1">
          <a:blip r:embed="rId2">
            <a:alphaModFix amt="20000"/>
          </a:blip>
          <a:srcRect b="0" l="0" r="0" t="0"/>
          <a:stretch/>
        </p:blipFill>
        <p:spPr>
          <a:xfrm>
            <a:off x="1" y="0"/>
            <a:ext cx="24383997" cy="13729250"/>
          </a:xfrm>
          <a:prstGeom prst="rect">
            <a:avLst/>
          </a:prstGeom>
          <a:noFill/>
          <a:ln>
            <a:noFill/>
          </a:ln>
        </p:spPr>
      </p:pic>
      <p:sp>
        <p:nvSpPr>
          <p:cNvPr id="89" name="Google Shape;89;p97"/>
          <p:cNvSpPr/>
          <p:nvPr/>
        </p:nvSpPr>
        <p:spPr>
          <a:xfrm>
            <a:off x="-1" y="-70644"/>
            <a:ext cx="24384001" cy="6928643"/>
          </a:xfrm>
          <a:prstGeom prst="rect">
            <a:avLst/>
          </a:prstGeom>
          <a:solidFill>
            <a:srgbClr val="A0D9F7"/>
          </a:solidFill>
          <a:ln>
            <a:noFill/>
          </a:ln>
        </p:spPr>
        <p:txBody>
          <a:bodyPr anchorCtr="0" anchor="ctr" bIns="45700" lIns="91425" spcFirstLastPara="1" rIns="91425" wrap="square" tIns="45700">
            <a:noAutofit/>
          </a:bodyPr>
          <a:lstStyle/>
          <a:p>
            <a:pPr indent="0" lvl="0" marL="0" marR="0" rtl="0" algn="ctr">
              <a:lnSpc>
                <a:spcPct val="125000"/>
              </a:lnSpc>
              <a:spcBef>
                <a:spcPts val="0"/>
              </a:spcBef>
              <a:spcAft>
                <a:spcPts val="0"/>
              </a:spcAft>
              <a:buClr>
                <a:srgbClr val="000000"/>
              </a:buClr>
              <a:buSzPts val="2400"/>
              <a:buFont typeface="Arial"/>
              <a:buNone/>
            </a:pPr>
            <a:r>
              <a:t/>
            </a:r>
            <a:endParaRPr b="0" i="0" sz="2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4L1 Cover">
  <p:cSld name="M4L1 Cover">
    <p:spTree>
      <p:nvGrpSpPr>
        <p:cNvPr id="14" name="Shape 14"/>
        <p:cNvGrpSpPr/>
        <p:nvPr/>
      </p:nvGrpSpPr>
      <p:grpSpPr>
        <a:xfrm>
          <a:off x="0" y="0"/>
          <a:ext cx="0" cy="0"/>
          <a:chOff x="0" y="0"/>
          <a:chExt cx="0" cy="0"/>
        </a:xfrm>
      </p:grpSpPr>
      <p:pic>
        <p:nvPicPr>
          <p:cNvPr id="15" name="Google Shape;15;p80"/>
          <p:cNvPicPr preferRelativeResize="0"/>
          <p:nvPr/>
        </p:nvPicPr>
        <p:blipFill rotWithShape="1">
          <a:blip r:embed="rId2">
            <a:alphaModFix/>
          </a:blip>
          <a:srcRect b="0" l="0" r="0" t="0"/>
          <a:stretch/>
        </p:blipFill>
        <p:spPr>
          <a:xfrm>
            <a:off x="11769" y="-6626"/>
            <a:ext cx="24372229" cy="13722625"/>
          </a:xfrm>
          <a:prstGeom prst="rect">
            <a:avLst/>
          </a:prstGeom>
          <a:noFill/>
          <a:ln>
            <a:noFill/>
          </a:ln>
        </p:spPr>
      </p:pic>
      <p:sp>
        <p:nvSpPr>
          <p:cNvPr id="16" name="Google Shape;16;p80"/>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A80"/>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pic>
        <p:nvPicPr>
          <p:cNvPr id="17" name="Google Shape;17;p80"/>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18" name="Google Shape;18;p80"/>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A80"/>
                </a:solidFill>
                <a:latin typeface="Montserrat Medium"/>
                <a:ea typeface="Montserrat Medium"/>
                <a:cs typeface="Montserrat Medium"/>
                <a:sym typeface="Montserrat Medium"/>
              </a:rPr>
              <a:t>‹#›</a:t>
            </a:fld>
            <a:endParaRPr b="0" i="0" sz="1200" u="none" cap="none" strike="noStrike">
              <a:solidFill>
                <a:srgbClr val="007A80"/>
              </a:solidFill>
              <a:latin typeface="Montserrat Medium"/>
              <a:ea typeface="Montserrat Medium"/>
              <a:cs typeface="Montserrat Medium"/>
              <a:sym typeface="Montserrat Medium"/>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Pattern-Block Right">
  <p:cSld name="Blue Pattern-Block Right">
    <p:spTree>
      <p:nvGrpSpPr>
        <p:cNvPr id="90" name="Shape 90"/>
        <p:cNvGrpSpPr/>
        <p:nvPr/>
      </p:nvGrpSpPr>
      <p:grpSpPr>
        <a:xfrm>
          <a:off x="0" y="0"/>
          <a:ext cx="0" cy="0"/>
          <a:chOff x="0" y="0"/>
          <a:chExt cx="0" cy="0"/>
        </a:xfrm>
      </p:grpSpPr>
      <p:pic>
        <p:nvPicPr>
          <p:cNvPr id="91" name="Google Shape;91;p98"/>
          <p:cNvPicPr preferRelativeResize="0"/>
          <p:nvPr/>
        </p:nvPicPr>
        <p:blipFill rotWithShape="1">
          <a:blip r:embed="rId2">
            <a:alphaModFix amt="30000"/>
          </a:blip>
          <a:srcRect b="0" l="0" r="0" t="0"/>
          <a:stretch/>
        </p:blipFill>
        <p:spPr>
          <a:xfrm>
            <a:off x="1" y="0"/>
            <a:ext cx="24383997" cy="13729250"/>
          </a:xfrm>
          <a:prstGeom prst="rect">
            <a:avLst/>
          </a:prstGeom>
          <a:noFill/>
          <a:ln>
            <a:noFill/>
          </a:ln>
        </p:spPr>
      </p:pic>
      <p:sp>
        <p:nvSpPr>
          <p:cNvPr id="92" name="Google Shape;92;p98"/>
          <p:cNvSpPr/>
          <p:nvPr/>
        </p:nvSpPr>
        <p:spPr>
          <a:xfrm>
            <a:off x="12192000" y="0"/>
            <a:ext cx="12192000" cy="13740197"/>
          </a:xfrm>
          <a:prstGeom prst="rect">
            <a:avLst/>
          </a:prstGeom>
          <a:solidFill>
            <a:srgbClr val="A0D9F7"/>
          </a:solidFill>
          <a:ln>
            <a:noFill/>
          </a:ln>
        </p:spPr>
        <p:txBody>
          <a:bodyPr anchorCtr="0" anchor="ctr" bIns="45700" lIns="91425" spcFirstLastPara="1" rIns="91425" wrap="square" tIns="45700">
            <a:noAutofit/>
          </a:bodyPr>
          <a:lstStyle/>
          <a:p>
            <a:pPr indent="0" lvl="0" marL="0" marR="0" rtl="0" algn="ctr">
              <a:lnSpc>
                <a:spcPct val="125000"/>
              </a:lnSpc>
              <a:spcBef>
                <a:spcPts val="0"/>
              </a:spcBef>
              <a:spcAft>
                <a:spcPts val="0"/>
              </a:spcAft>
              <a:buClr>
                <a:srgbClr val="000000"/>
              </a:buClr>
              <a:buSzPts val="2400"/>
              <a:buFont typeface="Arial"/>
              <a:buNone/>
            </a:pPr>
            <a:r>
              <a:t/>
            </a:r>
            <a:endParaRPr b="0" i="0" sz="2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ue Pattern-Block Squiggly">
  <p:cSld name="1_Blue Pattern-Block Squiggly">
    <p:spTree>
      <p:nvGrpSpPr>
        <p:cNvPr id="93" name="Shape 93"/>
        <p:cNvGrpSpPr/>
        <p:nvPr/>
      </p:nvGrpSpPr>
      <p:grpSpPr>
        <a:xfrm>
          <a:off x="0" y="0"/>
          <a:ext cx="0" cy="0"/>
          <a:chOff x="0" y="0"/>
          <a:chExt cx="0" cy="0"/>
        </a:xfrm>
      </p:grpSpPr>
      <p:pic>
        <p:nvPicPr>
          <p:cNvPr id="94" name="Google Shape;94;p99"/>
          <p:cNvPicPr preferRelativeResize="0"/>
          <p:nvPr/>
        </p:nvPicPr>
        <p:blipFill rotWithShape="1">
          <a:blip r:embed="rId2">
            <a:alphaModFix amt="10000"/>
          </a:blip>
          <a:srcRect b="0" l="0" r="0" t="0"/>
          <a:stretch/>
        </p:blipFill>
        <p:spPr>
          <a:xfrm>
            <a:off x="1" y="0"/>
            <a:ext cx="24383996" cy="13729249"/>
          </a:xfrm>
          <a:prstGeom prst="rect">
            <a:avLst/>
          </a:prstGeom>
          <a:noFill/>
          <a:ln>
            <a:noFill/>
          </a:ln>
        </p:spPr>
      </p:pic>
      <p:sp>
        <p:nvSpPr>
          <p:cNvPr id="95" name="Google Shape;95;p99"/>
          <p:cNvSpPr/>
          <p:nvPr/>
        </p:nvSpPr>
        <p:spPr>
          <a:xfrm>
            <a:off x="-1" y="0"/>
            <a:ext cx="12192000" cy="13716000"/>
          </a:xfrm>
          <a:prstGeom prst="rect">
            <a:avLst/>
          </a:prstGeom>
          <a:solidFill>
            <a:srgbClr val="A0D9F7"/>
          </a:solidFill>
          <a:ln>
            <a:noFill/>
          </a:ln>
        </p:spPr>
        <p:txBody>
          <a:bodyPr anchorCtr="0" anchor="ctr" bIns="45700" lIns="91425" spcFirstLastPara="1" rIns="91425" wrap="square" tIns="45700">
            <a:noAutofit/>
          </a:bodyPr>
          <a:lstStyle/>
          <a:p>
            <a:pPr indent="0" lvl="0" marL="0" marR="0" rtl="0" algn="ctr">
              <a:lnSpc>
                <a:spcPct val="125000"/>
              </a:lnSpc>
              <a:spcBef>
                <a:spcPts val="0"/>
              </a:spcBef>
              <a:spcAft>
                <a:spcPts val="0"/>
              </a:spcAft>
              <a:buClr>
                <a:srgbClr val="000000"/>
              </a:buClr>
              <a:buSzPts val="2400"/>
              <a:buFont typeface="Arial"/>
              <a:buNone/>
            </a:pPr>
            <a:r>
              <a:t/>
            </a:r>
            <a:endParaRPr b="0" i="0" sz="2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4L3 Cover">
  <p:cSld name="M4L3 Cover">
    <p:spTree>
      <p:nvGrpSpPr>
        <p:cNvPr id="96" name="Shape 96"/>
        <p:cNvGrpSpPr/>
        <p:nvPr/>
      </p:nvGrpSpPr>
      <p:grpSpPr>
        <a:xfrm>
          <a:off x="0" y="0"/>
          <a:ext cx="0" cy="0"/>
          <a:chOff x="0" y="0"/>
          <a:chExt cx="0" cy="0"/>
        </a:xfrm>
      </p:grpSpPr>
      <p:pic>
        <p:nvPicPr>
          <p:cNvPr id="97" name="Google Shape;97;p100"/>
          <p:cNvPicPr preferRelativeResize="0"/>
          <p:nvPr/>
        </p:nvPicPr>
        <p:blipFill rotWithShape="1">
          <a:blip r:embed="rId2">
            <a:alphaModFix/>
          </a:blip>
          <a:srcRect b="0" l="0" r="0" t="0"/>
          <a:stretch/>
        </p:blipFill>
        <p:spPr>
          <a:xfrm>
            <a:off x="11770" y="-6626"/>
            <a:ext cx="24372227" cy="13722623"/>
          </a:xfrm>
          <a:prstGeom prst="rect">
            <a:avLst/>
          </a:prstGeom>
          <a:noFill/>
          <a:ln>
            <a:noFill/>
          </a:ln>
        </p:spPr>
      </p:pic>
      <p:sp>
        <p:nvSpPr>
          <p:cNvPr id="98" name="Google Shape;98;p100"/>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19646E"/>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pic>
        <p:nvPicPr>
          <p:cNvPr id="99" name="Google Shape;99;p100"/>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100" name="Google Shape;100;p100"/>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19646E"/>
                </a:solidFill>
                <a:latin typeface="Montserrat Medium"/>
                <a:ea typeface="Montserrat Medium"/>
                <a:cs typeface="Montserrat Medium"/>
                <a:sym typeface="Montserrat Medium"/>
              </a:rPr>
              <a:t>‹#›</a:t>
            </a:fld>
            <a:endParaRPr b="0" i="0" sz="1200" u="none" cap="none" strike="noStrike">
              <a:solidFill>
                <a:srgbClr val="19646E"/>
              </a:solidFill>
              <a:latin typeface="Montserrat Medium"/>
              <a:ea typeface="Montserrat Medium"/>
              <a:cs typeface="Montserrat Medium"/>
              <a:sym typeface="Montserrat Medium"/>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3-Teal Pattern-Dash">
  <p:cSld name="L3-Teal Pattern-Dash">
    <p:spTree>
      <p:nvGrpSpPr>
        <p:cNvPr id="101" name="Shape 101"/>
        <p:cNvGrpSpPr/>
        <p:nvPr/>
      </p:nvGrpSpPr>
      <p:grpSpPr>
        <a:xfrm>
          <a:off x="0" y="0"/>
          <a:ext cx="0" cy="0"/>
          <a:chOff x="0" y="0"/>
          <a:chExt cx="0" cy="0"/>
        </a:xfrm>
      </p:grpSpPr>
      <p:pic>
        <p:nvPicPr>
          <p:cNvPr id="102" name="Google Shape;102;p101"/>
          <p:cNvPicPr preferRelativeResize="0"/>
          <p:nvPr/>
        </p:nvPicPr>
        <p:blipFill rotWithShape="1">
          <a:blip r:embed="rId2">
            <a:alphaModFix amt="10000"/>
          </a:blip>
          <a:srcRect b="0" l="0" r="0" t="0"/>
          <a:stretch/>
        </p:blipFill>
        <p:spPr>
          <a:xfrm>
            <a:off x="0" y="0"/>
            <a:ext cx="24383999" cy="13729251"/>
          </a:xfrm>
          <a:prstGeom prst="rect">
            <a:avLst/>
          </a:prstGeom>
          <a:noFill/>
          <a:ln>
            <a:noFill/>
          </a:ln>
        </p:spPr>
      </p:pic>
      <p:sp>
        <p:nvSpPr>
          <p:cNvPr id="103" name="Google Shape;103;p101"/>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A80"/>
                </a:solidFill>
                <a:latin typeface="Montserrat"/>
                <a:ea typeface="Montserrat"/>
                <a:cs typeface="Montserrat"/>
                <a:sym typeface="Montserrat"/>
              </a:rPr>
              <a:t>WHAT IS VERIFICATION?</a:t>
            </a:r>
            <a:endParaRPr b="0" i="0" sz="1400" u="none" cap="none" strike="noStrike">
              <a:solidFill>
                <a:srgbClr val="000000"/>
              </a:solidFill>
              <a:latin typeface="Arial"/>
              <a:ea typeface="Arial"/>
              <a:cs typeface="Arial"/>
              <a:sym typeface="Arial"/>
            </a:endParaRPr>
          </a:p>
        </p:txBody>
      </p:sp>
      <p:sp>
        <p:nvSpPr>
          <p:cNvPr id="104" name="Google Shape;104;p101"/>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A80"/>
                </a:solidFill>
                <a:latin typeface="Montserrat Medium"/>
                <a:ea typeface="Montserrat Medium"/>
                <a:cs typeface="Montserrat Medium"/>
                <a:sym typeface="Montserrat Medium"/>
              </a:rPr>
              <a:t>LESSON 3</a:t>
            </a:r>
            <a:endParaRPr b="0" i="0" sz="1400" u="none" cap="none" strike="noStrike">
              <a:solidFill>
                <a:srgbClr val="000000"/>
              </a:solidFill>
              <a:latin typeface="Arial"/>
              <a:ea typeface="Arial"/>
              <a:cs typeface="Arial"/>
              <a:sym typeface="Arial"/>
            </a:endParaRPr>
          </a:p>
        </p:txBody>
      </p:sp>
      <p:pic>
        <p:nvPicPr>
          <p:cNvPr id="105" name="Google Shape;105;p101"/>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106" name="Google Shape;106;p101"/>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A80"/>
                </a:solidFill>
                <a:latin typeface="Montserrat Medium"/>
                <a:ea typeface="Montserrat Medium"/>
                <a:cs typeface="Montserrat Medium"/>
                <a:sym typeface="Montserrat Medium"/>
              </a:rPr>
              <a:t>‹#›</a:t>
            </a:fld>
            <a:endParaRPr b="0" i="0" sz="1200" u="none" cap="none" strike="noStrike">
              <a:solidFill>
                <a:srgbClr val="007A80"/>
              </a:solidFill>
              <a:latin typeface="Montserrat Medium"/>
              <a:ea typeface="Montserrat Medium"/>
              <a:cs typeface="Montserrat Medium"/>
              <a:sym typeface="Montserrat Medium"/>
            </a:endParaRPr>
          </a:p>
        </p:txBody>
      </p:sp>
      <p:sp>
        <p:nvSpPr>
          <p:cNvPr id="107" name="Google Shape;107;p101"/>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A80"/>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3-Teal Pattern-Dots">
  <p:cSld name="L3-Teal Pattern-Dots">
    <p:spTree>
      <p:nvGrpSpPr>
        <p:cNvPr id="108" name="Shape 108"/>
        <p:cNvGrpSpPr/>
        <p:nvPr/>
      </p:nvGrpSpPr>
      <p:grpSpPr>
        <a:xfrm>
          <a:off x="0" y="0"/>
          <a:ext cx="0" cy="0"/>
          <a:chOff x="0" y="0"/>
          <a:chExt cx="0" cy="0"/>
        </a:xfrm>
      </p:grpSpPr>
      <p:pic>
        <p:nvPicPr>
          <p:cNvPr id="109" name="Google Shape;109;p102"/>
          <p:cNvPicPr preferRelativeResize="0"/>
          <p:nvPr/>
        </p:nvPicPr>
        <p:blipFill rotWithShape="1">
          <a:blip r:embed="rId2">
            <a:alphaModFix amt="15000"/>
          </a:blip>
          <a:srcRect b="0" l="0" r="0" t="0"/>
          <a:stretch/>
        </p:blipFill>
        <p:spPr>
          <a:xfrm>
            <a:off x="1" y="0"/>
            <a:ext cx="24383996" cy="13729250"/>
          </a:xfrm>
          <a:prstGeom prst="rect">
            <a:avLst/>
          </a:prstGeom>
          <a:noFill/>
          <a:ln>
            <a:noFill/>
          </a:ln>
        </p:spPr>
      </p:pic>
      <p:sp>
        <p:nvSpPr>
          <p:cNvPr id="110" name="Google Shape;110;p102"/>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A80"/>
                </a:solidFill>
                <a:latin typeface="Montserrat"/>
                <a:ea typeface="Montserrat"/>
                <a:cs typeface="Montserrat"/>
                <a:sym typeface="Montserrat"/>
              </a:rPr>
              <a:t>WHAT IS VERIFICATION?</a:t>
            </a:r>
            <a:endParaRPr b="0" i="0" sz="1400" u="none" cap="none" strike="noStrike">
              <a:solidFill>
                <a:srgbClr val="000000"/>
              </a:solidFill>
              <a:latin typeface="Arial"/>
              <a:ea typeface="Arial"/>
              <a:cs typeface="Arial"/>
              <a:sym typeface="Arial"/>
            </a:endParaRPr>
          </a:p>
        </p:txBody>
      </p:sp>
      <p:sp>
        <p:nvSpPr>
          <p:cNvPr id="111" name="Google Shape;111;p102"/>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A80"/>
                </a:solidFill>
                <a:latin typeface="Montserrat Medium"/>
                <a:ea typeface="Montserrat Medium"/>
                <a:cs typeface="Montserrat Medium"/>
                <a:sym typeface="Montserrat Medium"/>
              </a:rPr>
              <a:t>LESSON 3</a:t>
            </a:r>
            <a:endParaRPr b="0" i="0" sz="1400" u="none" cap="none" strike="noStrike">
              <a:solidFill>
                <a:srgbClr val="000000"/>
              </a:solidFill>
              <a:latin typeface="Arial"/>
              <a:ea typeface="Arial"/>
              <a:cs typeface="Arial"/>
              <a:sym typeface="Arial"/>
            </a:endParaRPr>
          </a:p>
        </p:txBody>
      </p:sp>
      <p:pic>
        <p:nvPicPr>
          <p:cNvPr id="112" name="Google Shape;112;p102"/>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113" name="Google Shape;113;p102"/>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A80"/>
                </a:solidFill>
                <a:latin typeface="Montserrat Medium"/>
                <a:ea typeface="Montserrat Medium"/>
                <a:cs typeface="Montserrat Medium"/>
                <a:sym typeface="Montserrat Medium"/>
              </a:rPr>
              <a:t>‹#›</a:t>
            </a:fld>
            <a:endParaRPr b="0" i="0" sz="1200" u="none" cap="none" strike="noStrike">
              <a:solidFill>
                <a:srgbClr val="007A80"/>
              </a:solidFill>
              <a:latin typeface="Montserrat Medium"/>
              <a:ea typeface="Montserrat Medium"/>
              <a:cs typeface="Montserrat Medium"/>
              <a:sym typeface="Montserrat Medium"/>
            </a:endParaRPr>
          </a:p>
        </p:txBody>
      </p:sp>
      <p:sp>
        <p:nvSpPr>
          <p:cNvPr id="114" name="Google Shape;114;p102"/>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A80"/>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l Pattern-Block Squiggly">
  <p:cSld name="Teal Pattern-Block Squiggly">
    <p:spTree>
      <p:nvGrpSpPr>
        <p:cNvPr id="115" name="Shape 115"/>
        <p:cNvGrpSpPr/>
        <p:nvPr/>
      </p:nvGrpSpPr>
      <p:grpSpPr>
        <a:xfrm>
          <a:off x="0" y="0"/>
          <a:ext cx="0" cy="0"/>
          <a:chOff x="0" y="0"/>
          <a:chExt cx="0" cy="0"/>
        </a:xfrm>
      </p:grpSpPr>
      <p:pic>
        <p:nvPicPr>
          <p:cNvPr id="116" name="Google Shape;116;p103"/>
          <p:cNvPicPr preferRelativeResize="0"/>
          <p:nvPr/>
        </p:nvPicPr>
        <p:blipFill rotWithShape="1">
          <a:blip r:embed="rId2">
            <a:alphaModFix amt="10000"/>
          </a:blip>
          <a:srcRect b="48" l="50000" r="0" t="48"/>
          <a:stretch/>
        </p:blipFill>
        <p:spPr>
          <a:xfrm>
            <a:off x="12192000" y="6625"/>
            <a:ext cx="12192001" cy="13716000"/>
          </a:xfrm>
          <a:prstGeom prst="rect">
            <a:avLst/>
          </a:prstGeom>
          <a:noFill/>
          <a:ln>
            <a:noFill/>
          </a:ln>
        </p:spPr>
      </p:pic>
      <p:sp>
        <p:nvSpPr>
          <p:cNvPr id="117" name="Google Shape;117;p103"/>
          <p:cNvSpPr/>
          <p:nvPr/>
        </p:nvSpPr>
        <p:spPr>
          <a:xfrm>
            <a:off x="-1" y="0"/>
            <a:ext cx="12192000" cy="13716000"/>
          </a:xfrm>
          <a:prstGeom prst="rect">
            <a:avLst/>
          </a:prstGeom>
          <a:solidFill>
            <a:srgbClr val="BEE1DC"/>
          </a:solidFill>
          <a:ln>
            <a:noFill/>
          </a:ln>
        </p:spPr>
        <p:txBody>
          <a:bodyPr anchorCtr="0" anchor="ctr" bIns="45700" lIns="91425" spcFirstLastPara="1" rIns="91425" wrap="square" tIns="45700">
            <a:noAutofit/>
          </a:bodyPr>
          <a:lstStyle/>
          <a:p>
            <a:pPr indent="0" lvl="0" marL="0" marR="0" rtl="0" algn="ctr">
              <a:lnSpc>
                <a:spcPct val="125000"/>
              </a:lnSpc>
              <a:spcBef>
                <a:spcPts val="0"/>
              </a:spcBef>
              <a:spcAft>
                <a:spcPts val="0"/>
              </a:spcAft>
              <a:buClr>
                <a:srgbClr val="000000"/>
              </a:buClr>
              <a:buSzPts val="2400"/>
              <a:buFont typeface="Arial"/>
              <a:buNone/>
            </a:pPr>
            <a:r>
              <a:t/>
            </a:r>
            <a:endParaRPr b="0" i="0" sz="2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al-BG-Blank">
  <p:cSld name="1_Teal-BG-Blank">
    <p:bg>
      <p:bgPr>
        <a:solidFill>
          <a:srgbClr val="E6F5F0"/>
        </a:solidFill>
      </p:bgPr>
    </p:bg>
    <p:spTree>
      <p:nvGrpSpPr>
        <p:cNvPr id="118" name="Shape 118"/>
        <p:cNvGrpSpPr/>
        <p:nvPr/>
      </p:nvGrpSpPr>
      <p:grpSpPr>
        <a:xfrm>
          <a:off x="0" y="0"/>
          <a:ext cx="0" cy="0"/>
          <a:chOff x="0" y="0"/>
          <a:chExt cx="0" cy="0"/>
        </a:xfrm>
      </p:grpSpPr>
      <p:pic>
        <p:nvPicPr>
          <p:cNvPr id="119" name="Google Shape;119;p104"/>
          <p:cNvPicPr preferRelativeResize="0"/>
          <p:nvPr/>
        </p:nvPicPr>
        <p:blipFill rotWithShape="1">
          <a:blip r:embed="rId2">
            <a:alphaModFix amt="10000"/>
          </a:blip>
          <a:srcRect b="48" l="0" r="0" t="48"/>
          <a:stretch/>
        </p:blipFill>
        <p:spPr>
          <a:xfrm>
            <a:off x="0" y="6625"/>
            <a:ext cx="24384001" cy="137160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l Pattern-Block-SlantedDash">
  <p:cSld name="Teal Pattern-Block-SlantedDash">
    <p:spTree>
      <p:nvGrpSpPr>
        <p:cNvPr id="120" name="Shape 120"/>
        <p:cNvGrpSpPr/>
        <p:nvPr/>
      </p:nvGrpSpPr>
      <p:grpSpPr>
        <a:xfrm>
          <a:off x="0" y="0"/>
          <a:ext cx="0" cy="0"/>
          <a:chOff x="0" y="0"/>
          <a:chExt cx="0" cy="0"/>
        </a:xfrm>
      </p:grpSpPr>
      <p:pic>
        <p:nvPicPr>
          <p:cNvPr id="121" name="Google Shape;121;p105"/>
          <p:cNvPicPr preferRelativeResize="0"/>
          <p:nvPr/>
        </p:nvPicPr>
        <p:blipFill rotWithShape="1">
          <a:blip r:embed="rId2">
            <a:alphaModFix amt="10000"/>
          </a:blip>
          <a:srcRect b="0" l="0" r="0" t="0"/>
          <a:stretch/>
        </p:blipFill>
        <p:spPr>
          <a:xfrm>
            <a:off x="1" y="0"/>
            <a:ext cx="24383996" cy="13729250"/>
          </a:xfrm>
          <a:prstGeom prst="rect">
            <a:avLst/>
          </a:prstGeom>
          <a:noFill/>
          <a:ln>
            <a:noFill/>
          </a:ln>
        </p:spPr>
      </p:pic>
      <p:sp>
        <p:nvSpPr>
          <p:cNvPr id="122" name="Google Shape;122;p105"/>
          <p:cNvSpPr/>
          <p:nvPr/>
        </p:nvSpPr>
        <p:spPr>
          <a:xfrm>
            <a:off x="12192000" y="0"/>
            <a:ext cx="12192000" cy="13740197"/>
          </a:xfrm>
          <a:prstGeom prst="rect">
            <a:avLst/>
          </a:prstGeom>
          <a:solidFill>
            <a:srgbClr val="BEE1DC"/>
          </a:solidFill>
          <a:ln>
            <a:noFill/>
          </a:ln>
        </p:spPr>
        <p:txBody>
          <a:bodyPr anchorCtr="0" anchor="ctr" bIns="45700" lIns="91425" spcFirstLastPara="1" rIns="91425" wrap="square" tIns="45700">
            <a:noAutofit/>
          </a:bodyPr>
          <a:lstStyle/>
          <a:p>
            <a:pPr indent="0" lvl="0" marL="0" marR="0" rtl="0" algn="ctr">
              <a:lnSpc>
                <a:spcPct val="125000"/>
              </a:lnSpc>
              <a:spcBef>
                <a:spcPts val="0"/>
              </a:spcBef>
              <a:spcAft>
                <a:spcPts val="0"/>
              </a:spcAft>
              <a:buClr>
                <a:srgbClr val="000000"/>
              </a:buClr>
              <a:buSzPts val="2400"/>
              <a:buFont typeface="Arial"/>
              <a:buNone/>
            </a:pPr>
            <a:r>
              <a:t/>
            </a:r>
            <a:endParaRPr b="0" i="0" sz="2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3-Teal Pattern-Checks">
  <p:cSld name="L3-Teal Pattern-Checks">
    <p:spTree>
      <p:nvGrpSpPr>
        <p:cNvPr id="123" name="Shape 123"/>
        <p:cNvGrpSpPr/>
        <p:nvPr/>
      </p:nvGrpSpPr>
      <p:grpSpPr>
        <a:xfrm>
          <a:off x="0" y="0"/>
          <a:ext cx="0" cy="0"/>
          <a:chOff x="0" y="0"/>
          <a:chExt cx="0" cy="0"/>
        </a:xfrm>
      </p:grpSpPr>
      <p:pic>
        <p:nvPicPr>
          <p:cNvPr id="124" name="Google Shape;124;p106"/>
          <p:cNvPicPr preferRelativeResize="0"/>
          <p:nvPr/>
        </p:nvPicPr>
        <p:blipFill rotWithShape="1">
          <a:blip r:embed="rId2">
            <a:alphaModFix amt="20000"/>
          </a:blip>
          <a:srcRect b="48" l="0" r="0" t="48"/>
          <a:stretch/>
        </p:blipFill>
        <p:spPr>
          <a:xfrm>
            <a:off x="0" y="-1"/>
            <a:ext cx="24383999" cy="13716000"/>
          </a:xfrm>
          <a:prstGeom prst="rect">
            <a:avLst/>
          </a:prstGeom>
          <a:noFill/>
          <a:ln>
            <a:noFill/>
          </a:ln>
        </p:spPr>
      </p:pic>
      <p:sp>
        <p:nvSpPr>
          <p:cNvPr id="125" name="Google Shape;125;p106"/>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A80"/>
                </a:solidFill>
                <a:latin typeface="Montserrat"/>
                <a:ea typeface="Montserrat"/>
                <a:cs typeface="Montserrat"/>
                <a:sym typeface="Montserrat"/>
              </a:rPr>
              <a:t>WHAT IS VERIFICATION?</a:t>
            </a:r>
            <a:endParaRPr b="0" i="0" sz="1400" u="none" cap="none" strike="noStrike">
              <a:solidFill>
                <a:srgbClr val="000000"/>
              </a:solidFill>
              <a:latin typeface="Arial"/>
              <a:ea typeface="Arial"/>
              <a:cs typeface="Arial"/>
              <a:sym typeface="Arial"/>
            </a:endParaRPr>
          </a:p>
        </p:txBody>
      </p:sp>
      <p:sp>
        <p:nvSpPr>
          <p:cNvPr id="126" name="Google Shape;126;p106"/>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A80"/>
                </a:solidFill>
                <a:latin typeface="Montserrat Medium"/>
                <a:ea typeface="Montserrat Medium"/>
                <a:cs typeface="Montserrat Medium"/>
                <a:sym typeface="Montserrat Medium"/>
              </a:rPr>
              <a:t>LESSON 3</a:t>
            </a:r>
            <a:endParaRPr b="0" i="0" sz="1400" u="none" cap="none" strike="noStrike">
              <a:solidFill>
                <a:srgbClr val="000000"/>
              </a:solidFill>
              <a:latin typeface="Arial"/>
              <a:ea typeface="Arial"/>
              <a:cs typeface="Arial"/>
              <a:sym typeface="Arial"/>
            </a:endParaRPr>
          </a:p>
        </p:txBody>
      </p:sp>
      <p:pic>
        <p:nvPicPr>
          <p:cNvPr id="127" name="Google Shape;127;p106"/>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128" name="Google Shape;128;p106"/>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A80"/>
                </a:solidFill>
                <a:latin typeface="Montserrat Medium"/>
                <a:ea typeface="Montserrat Medium"/>
                <a:cs typeface="Montserrat Medium"/>
                <a:sym typeface="Montserrat Medium"/>
              </a:rPr>
              <a:t>‹#›</a:t>
            </a:fld>
            <a:endParaRPr b="0" i="0" sz="1200" u="none" cap="none" strike="noStrike">
              <a:solidFill>
                <a:srgbClr val="007A80"/>
              </a:solidFill>
              <a:latin typeface="Montserrat Medium"/>
              <a:ea typeface="Montserrat Medium"/>
              <a:cs typeface="Montserrat Medium"/>
              <a:sym typeface="Montserrat Medium"/>
            </a:endParaRPr>
          </a:p>
        </p:txBody>
      </p:sp>
      <p:sp>
        <p:nvSpPr>
          <p:cNvPr id="129" name="Google Shape;129;p106"/>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A80"/>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4L4 Cover">
  <p:cSld name="M4L4 Cover">
    <p:spTree>
      <p:nvGrpSpPr>
        <p:cNvPr id="130" name="Shape 130"/>
        <p:cNvGrpSpPr/>
        <p:nvPr/>
      </p:nvGrpSpPr>
      <p:grpSpPr>
        <a:xfrm>
          <a:off x="0" y="0"/>
          <a:ext cx="0" cy="0"/>
          <a:chOff x="0" y="0"/>
          <a:chExt cx="0" cy="0"/>
        </a:xfrm>
      </p:grpSpPr>
      <p:pic>
        <p:nvPicPr>
          <p:cNvPr id="131" name="Google Shape;131;p107"/>
          <p:cNvPicPr preferRelativeResize="0"/>
          <p:nvPr/>
        </p:nvPicPr>
        <p:blipFill rotWithShape="1">
          <a:blip r:embed="rId2">
            <a:alphaModFix/>
          </a:blip>
          <a:srcRect b="0" l="0" r="0" t="0"/>
          <a:stretch/>
        </p:blipFill>
        <p:spPr>
          <a:xfrm>
            <a:off x="11770" y="-6626"/>
            <a:ext cx="24372227" cy="13722623"/>
          </a:xfrm>
          <a:prstGeom prst="rect">
            <a:avLst/>
          </a:prstGeom>
          <a:noFill/>
          <a:ln>
            <a:noFill/>
          </a:ln>
        </p:spPr>
      </p:pic>
      <p:sp>
        <p:nvSpPr>
          <p:cNvPr id="132" name="Google Shape;132;p107"/>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3AA"/>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pic>
        <p:nvPicPr>
          <p:cNvPr id="133" name="Google Shape;133;p107"/>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134" name="Google Shape;134;p107"/>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3AA"/>
                </a:solidFill>
                <a:latin typeface="Montserrat Medium"/>
                <a:ea typeface="Montserrat Medium"/>
                <a:cs typeface="Montserrat Medium"/>
                <a:sym typeface="Montserrat Medium"/>
              </a:rPr>
              <a:t>‹#›</a:t>
            </a:fld>
            <a:endParaRPr b="0" i="0" sz="1200" u="none" cap="none" strike="noStrike">
              <a:solidFill>
                <a:srgbClr val="0073AA"/>
              </a:solidFill>
              <a:latin typeface="Montserrat Medium"/>
              <a:ea typeface="Montserrat Medium"/>
              <a:cs typeface="Montserrat Medium"/>
              <a:sym typeface="Montserrat Medium"/>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1-Teal Pattern-Dash">
  <p:cSld name="L1-Teal Pattern-Dash">
    <p:spTree>
      <p:nvGrpSpPr>
        <p:cNvPr id="19" name="Shape 19"/>
        <p:cNvGrpSpPr/>
        <p:nvPr/>
      </p:nvGrpSpPr>
      <p:grpSpPr>
        <a:xfrm>
          <a:off x="0" y="0"/>
          <a:ext cx="0" cy="0"/>
          <a:chOff x="0" y="0"/>
          <a:chExt cx="0" cy="0"/>
        </a:xfrm>
      </p:grpSpPr>
      <p:pic>
        <p:nvPicPr>
          <p:cNvPr id="20" name="Google Shape;20;p81"/>
          <p:cNvPicPr preferRelativeResize="0"/>
          <p:nvPr/>
        </p:nvPicPr>
        <p:blipFill rotWithShape="1">
          <a:blip r:embed="rId2">
            <a:alphaModFix amt="10000"/>
          </a:blip>
          <a:srcRect b="0" l="0" r="0" t="0"/>
          <a:stretch/>
        </p:blipFill>
        <p:spPr>
          <a:xfrm>
            <a:off x="0" y="0"/>
            <a:ext cx="24383999" cy="13729251"/>
          </a:xfrm>
          <a:prstGeom prst="rect">
            <a:avLst/>
          </a:prstGeom>
          <a:noFill/>
          <a:ln>
            <a:noFill/>
          </a:ln>
        </p:spPr>
      </p:pic>
      <p:sp>
        <p:nvSpPr>
          <p:cNvPr id="21" name="Google Shape;21;p81"/>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A80"/>
                </a:solidFill>
                <a:latin typeface="Montserrat"/>
                <a:ea typeface="Montserrat"/>
                <a:cs typeface="Montserrat"/>
                <a:sym typeface="Montserrat"/>
              </a:rPr>
              <a:t>RESPECT AND BOUNDARIES</a:t>
            </a:r>
            <a:endParaRPr b="0" i="0" sz="1400" u="none" cap="none" strike="noStrike">
              <a:solidFill>
                <a:srgbClr val="000000"/>
              </a:solidFill>
              <a:latin typeface="Arial"/>
              <a:ea typeface="Arial"/>
              <a:cs typeface="Arial"/>
              <a:sym typeface="Arial"/>
            </a:endParaRPr>
          </a:p>
        </p:txBody>
      </p:sp>
      <p:sp>
        <p:nvSpPr>
          <p:cNvPr id="22" name="Google Shape;22;p81"/>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A80"/>
                </a:solidFill>
                <a:latin typeface="Montserrat Medium"/>
                <a:ea typeface="Montserrat Medium"/>
                <a:cs typeface="Montserrat Medium"/>
                <a:sym typeface="Montserrat Medium"/>
              </a:rPr>
              <a:t>LESSON 1</a:t>
            </a:r>
            <a:endParaRPr b="0" i="0" sz="1400" u="none" cap="none" strike="noStrike">
              <a:solidFill>
                <a:srgbClr val="000000"/>
              </a:solidFill>
              <a:latin typeface="Arial"/>
              <a:ea typeface="Arial"/>
              <a:cs typeface="Arial"/>
              <a:sym typeface="Arial"/>
            </a:endParaRPr>
          </a:p>
        </p:txBody>
      </p:sp>
      <p:pic>
        <p:nvPicPr>
          <p:cNvPr id="23" name="Google Shape;23;p81"/>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24" name="Google Shape;24;p81"/>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A80"/>
                </a:solidFill>
                <a:latin typeface="Montserrat Medium"/>
                <a:ea typeface="Montserrat Medium"/>
                <a:cs typeface="Montserrat Medium"/>
                <a:sym typeface="Montserrat Medium"/>
              </a:rPr>
              <a:t>‹#›</a:t>
            </a:fld>
            <a:endParaRPr b="0" i="0" sz="1200" u="none" cap="none" strike="noStrike">
              <a:solidFill>
                <a:srgbClr val="007A80"/>
              </a:solidFill>
              <a:latin typeface="Montserrat Medium"/>
              <a:ea typeface="Montserrat Medium"/>
              <a:cs typeface="Montserrat Medium"/>
              <a:sym typeface="Montserrat Medium"/>
            </a:endParaRPr>
          </a:p>
        </p:txBody>
      </p:sp>
      <p:sp>
        <p:nvSpPr>
          <p:cNvPr id="25" name="Google Shape;25;p81"/>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A80"/>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4-Blue Pattern-Dash">
  <p:cSld name="L4-Blue Pattern-Dash">
    <p:spTree>
      <p:nvGrpSpPr>
        <p:cNvPr id="135" name="Shape 135"/>
        <p:cNvGrpSpPr/>
        <p:nvPr/>
      </p:nvGrpSpPr>
      <p:grpSpPr>
        <a:xfrm>
          <a:off x="0" y="0"/>
          <a:ext cx="0" cy="0"/>
          <a:chOff x="0" y="0"/>
          <a:chExt cx="0" cy="0"/>
        </a:xfrm>
      </p:grpSpPr>
      <p:pic>
        <p:nvPicPr>
          <p:cNvPr id="136" name="Google Shape;136;p108"/>
          <p:cNvPicPr preferRelativeResize="0"/>
          <p:nvPr/>
        </p:nvPicPr>
        <p:blipFill rotWithShape="1">
          <a:blip r:embed="rId2">
            <a:alphaModFix amt="15000"/>
          </a:blip>
          <a:srcRect b="0" l="0" r="0" t="0"/>
          <a:stretch/>
        </p:blipFill>
        <p:spPr>
          <a:xfrm>
            <a:off x="1" y="0"/>
            <a:ext cx="24383997" cy="13729251"/>
          </a:xfrm>
          <a:prstGeom prst="rect">
            <a:avLst/>
          </a:prstGeom>
          <a:noFill/>
          <a:ln>
            <a:noFill/>
          </a:ln>
        </p:spPr>
      </p:pic>
      <p:sp>
        <p:nvSpPr>
          <p:cNvPr id="137" name="Google Shape;137;p108"/>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3AA"/>
                </a:solidFill>
                <a:latin typeface="Montserrat"/>
                <a:ea typeface="Montserrat"/>
                <a:cs typeface="Montserrat"/>
                <a:sym typeface="Montserrat"/>
              </a:rPr>
              <a:t>THE VERIFICATION STEPS</a:t>
            </a:r>
            <a:endParaRPr b="0" i="0" sz="1400" u="none" cap="none" strike="noStrike">
              <a:solidFill>
                <a:srgbClr val="000000"/>
              </a:solidFill>
              <a:latin typeface="Arial"/>
              <a:ea typeface="Arial"/>
              <a:cs typeface="Arial"/>
              <a:sym typeface="Arial"/>
            </a:endParaRPr>
          </a:p>
        </p:txBody>
      </p:sp>
      <p:sp>
        <p:nvSpPr>
          <p:cNvPr id="138" name="Google Shape;138;p108"/>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3AA"/>
                </a:solidFill>
                <a:latin typeface="Montserrat Medium"/>
                <a:ea typeface="Montserrat Medium"/>
                <a:cs typeface="Montserrat Medium"/>
                <a:sym typeface="Montserrat Medium"/>
              </a:rPr>
              <a:t>LESSON 4</a:t>
            </a:r>
            <a:endParaRPr b="0" i="0" sz="1400" u="none" cap="none" strike="noStrike">
              <a:solidFill>
                <a:srgbClr val="000000"/>
              </a:solidFill>
              <a:latin typeface="Arial"/>
              <a:ea typeface="Arial"/>
              <a:cs typeface="Arial"/>
              <a:sym typeface="Arial"/>
            </a:endParaRPr>
          </a:p>
        </p:txBody>
      </p:sp>
      <p:pic>
        <p:nvPicPr>
          <p:cNvPr id="139" name="Google Shape;139;p108"/>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140" name="Google Shape;140;p108"/>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3AA"/>
                </a:solidFill>
                <a:latin typeface="Montserrat Medium"/>
                <a:ea typeface="Montserrat Medium"/>
                <a:cs typeface="Montserrat Medium"/>
                <a:sym typeface="Montserrat Medium"/>
              </a:rPr>
              <a:t>‹#›</a:t>
            </a:fld>
            <a:endParaRPr b="0" i="0" sz="1200" u="none" cap="none" strike="noStrike">
              <a:solidFill>
                <a:srgbClr val="0073AA"/>
              </a:solidFill>
              <a:latin typeface="Montserrat Medium"/>
              <a:ea typeface="Montserrat Medium"/>
              <a:cs typeface="Montserrat Medium"/>
              <a:sym typeface="Montserrat Medium"/>
            </a:endParaRPr>
          </a:p>
        </p:txBody>
      </p:sp>
      <p:sp>
        <p:nvSpPr>
          <p:cNvPr id="141" name="Google Shape;141;p108"/>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3AA"/>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4-Blue Pattern-SlantedDash">
  <p:cSld name="L4-Blue Pattern-SlantedDash">
    <p:spTree>
      <p:nvGrpSpPr>
        <p:cNvPr id="142" name="Shape 142"/>
        <p:cNvGrpSpPr/>
        <p:nvPr/>
      </p:nvGrpSpPr>
      <p:grpSpPr>
        <a:xfrm>
          <a:off x="0" y="0"/>
          <a:ext cx="0" cy="0"/>
          <a:chOff x="0" y="0"/>
          <a:chExt cx="0" cy="0"/>
        </a:xfrm>
      </p:grpSpPr>
      <p:pic>
        <p:nvPicPr>
          <p:cNvPr id="143" name="Google Shape;143;p109"/>
          <p:cNvPicPr preferRelativeResize="0"/>
          <p:nvPr/>
        </p:nvPicPr>
        <p:blipFill rotWithShape="1">
          <a:blip r:embed="rId2">
            <a:alphaModFix amt="10000"/>
          </a:blip>
          <a:srcRect b="0" l="0" r="0" t="0"/>
          <a:stretch/>
        </p:blipFill>
        <p:spPr>
          <a:xfrm>
            <a:off x="1" y="0"/>
            <a:ext cx="24383996" cy="13729250"/>
          </a:xfrm>
          <a:prstGeom prst="rect">
            <a:avLst/>
          </a:prstGeom>
          <a:noFill/>
          <a:ln>
            <a:noFill/>
          </a:ln>
        </p:spPr>
      </p:pic>
      <p:sp>
        <p:nvSpPr>
          <p:cNvPr id="144" name="Google Shape;144;p109"/>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3AA"/>
                </a:solidFill>
                <a:latin typeface="Montserrat"/>
                <a:ea typeface="Montserrat"/>
                <a:cs typeface="Montserrat"/>
                <a:sym typeface="Montserrat"/>
              </a:rPr>
              <a:t>THE VERIFICATION STEPS</a:t>
            </a:r>
            <a:endParaRPr b="0" i="0" sz="1400" u="none" cap="none" strike="noStrike">
              <a:solidFill>
                <a:srgbClr val="000000"/>
              </a:solidFill>
              <a:latin typeface="Arial"/>
              <a:ea typeface="Arial"/>
              <a:cs typeface="Arial"/>
              <a:sym typeface="Arial"/>
            </a:endParaRPr>
          </a:p>
        </p:txBody>
      </p:sp>
      <p:sp>
        <p:nvSpPr>
          <p:cNvPr id="145" name="Google Shape;145;p109"/>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3AA"/>
                </a:solidFill>
                <a:latin typeface="Montserrat Medium"/>
                <a:ea typeface="Montserrat Medium"/>
                <a:cs typeface="Montserrat Medium"/>
                <a:sym typeface="Montserrat Medium"/>
              </a:rPr>
              <a:t>LESSON 4</a:t>
            </a:r>
            <a:endParaRPr b="0" i="0" sz="1400" u="none" cap="none" strike="noStrike">
              <a:solidFill>
                <a:srgbClr val="000000"/>
              </a:solidFill>
              <a:latin typeface="Arial"/>
              <a:ea typeface="Arial"/>
              <a:cs typeface="Arial"/>
              <a:sym typeface="Arial"/>
            </a:endParaRPr>
          </a:p>
        </p:txBody>
      </p:sp>
      <p:pic>
        <p:nvPicPr>
          <p:cNvPr id="146" name="Google Shape;146;p109"/>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147" name="Google Shape;147;p109"/>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3AA"/>
                </a:solidFill>
                <a:latin typeface="Montserrat Medium"/>
                <a:ea typeface="Montserrat Medium"/>
                <a:cs typeface="Montserrat Medium"/>
                <a:sym typeface="Montserrat Medium"/>
              </a:rPr>
              <a:t>‹#›</a:t>
            </a:fld>
            <a:endParaRPr b="0" i="0" sz="1200" u="none" cap="none" strike="noStrike">
              <a:solidFill>
                <a:srgbClr val="0073AA"/>
              </a:solidFill>
              <a:latin typeface="Montserrat Medium"/>
              <a:ea typeface="Montserrat Medium"/>
              <a:cs typeface="Montserrat Medium"/>
              <a:sym typeface="Montserrat Medium"/>
            </a:endParaRPr>
          </a:p>
        </p:txBody>
      </p:sp>
      <p:sp>
        <p:nvSpPr>
          <p:cNvPr id="148" name="Google Shape;148;p109"/>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3AA"/>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ue Pattern-Block Dash">
  <p:cSld name="1_Blue Pattern-Block Dash">
    <p:spTree>
      <p:nvGrpSpPr>
        <p:cNvPr id="149" name="Shape 149"/>
        <p:cNvGrpSpPr/>
        <p:nvPr/>
      </p:nvGrpSpPr>
      <p:grpSpPr>
        <a:xfrm>
          <a:off x="0" y="0"/>
          <a:ext cx="0" cy="0"/>
          <a:chOff x="0" y="0"/>
          <a:chExt cx="0" cy="0"/>
        </a:xfrm>
      </p:grpSpPr>
      <p:pic>
        <p:nvPicPr>
          <p:cNvPr id="150" name="Google Shape;150;p110"/>
          <p:cNvPicPr preferRelativeResize="0"/>
          <p:nvPr/>
        </p:nvPicPr>
        <p:blipFill rotWithShape="1">
          <a:blip r:embed="rId2">
            <a:alphaModFix amt="10000"/>
          </a:blip>
          <a:srcRect b="0" l="0" r="0" t="0"/>
          <a:stretch/>
        </p:blipFill>
        <p:spPr>
          <a:xfrm>
            <a:off x="1" y="0"/>
            <a:ext cx="24383996" cy="13729250"/>
          </a:xfrm>
          <a:prstGeom prst="rect">
            <a:avLst/>
          </a:prstGeom>
          <a:noFill/>
          <a:ln>
            <a:noFill/>
          </a:ln>
        </p:spPr>
      </p:pic>
      <p:sp>
        <p:nvSpPr>
          <p:cNvPr id="151" name="Google Shape;151;p110"/>
          <p:cNvSpPr/>
          <p:nvPr/>
        </p:nvSpPr>
        <p:spPr>
          <a:xfrm>
            <a:off x="-1" y="-70644"/>
            <a:ext cx="24384001" cy="6928643"/>
          </a:xfrm>
          <a:prstGeom prst="rect">
            <a:avLst/>
          </a:prstGeom>
          <a:solidFill>
            <a:srgbClr val="E6F5FA"/>
          </a:solidFill>
          <a:ln>
            <a:noFill/>
          </a:ln>
        </p:spPr>
        <p:txBody>
          <a:bodyPr anchorCtr="0" anchor="ctr" bIns="45700" lIns="91425" spcFirstLastPara="1" rIns="91425" wrap="square" tIns="45700">
            <a:noAutofit/>
          </a:bodyPr>
          <a:lstStyle/>
          <a:p>
            <a:pPr indent="0" lvl="0" marL="0" marR="0" rtl="0" algn="ctr">
              <a:lnSpc>
                <a:spcPct val="125000"/>
              </a:lnSpc>
              <a:spcBef>
                <a:spcPts val="0"/>
              </a:spcBef>
              <a:spcAft>
                <a:spcPts val="0"/>
              </a:spcAft>
              <a:buClr>
                <a:srgbClr val="000000"/>
              </a:buClr>
              <a:buSzPts val="2400"/>
              <a:buFont typeface="Arial"/>
              <a:buNone/>
            </a:pPr>
            <a:r>
              <a:t/>
            </a:r>
            <a:endParaRPr b="0" i="0" sz="2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Pattern-Block Dots">
  <p:cSld name="Blue Pattern-Block Dots">
    <p:spTree>
      <p:nvGrpSpPr>
        <p:cNvPr id="152" name="Shape 152"/>
        <p:cNvGrpSpPr/>
        <p:nvPr/>
      </p:nvGrpSpPr>
      <p:grpSpPr>
        <a:xfrm>
          <a:off x="0" y="0"/>
          <a:ext cx="0" cy="0"/>
          <a:chOff x="0" y="0"/>
          <a:chExt cx="0" cy="0"/>
        </a:xfrm>
      </p:grpSpPr>
      <p:pic>
        <p:nvPicPr>
          <p:cNvPr id="153" name="Google Shape;153;p111"/>
          <p:cNvPicPr preferRelativeResize="0"/>
          <p:nvPr/>
        </p:nvPicPr>
        <p:blipFill rotWithShape="1">
          <a:blip r:embed="rId2">
            <a:alphaModFix amt="30000"/>
          </a:blip>
          <a:srcRect b="0" l="0" r="0" t="0"/>
          <a:stretch/>
        </p:blipFill>
        <p:spPr>
          <a:xfrm>
            <a:off x="1" y="0"/>
            <a:ext cx="24383997" cy="13729250"/>
          </a:xfrm>
          <a:prstGeom prst="rect">
            <a:avLst/>
          </a:prstGeom>
          <a:noFill/>
          <a:ln>
            <a:noFill/>
          </a:ln>
        </p:spPr>
      </p:pic>
      <p:sp>
        <p:nvSpPr>
          <p:cNvPr id="154" name="Google Shape;154;p111"/>
          <p:cNvSpPr/>
          <p:nvPr/>
        </p:nvSpPr>
        <p:spPr>
          <a:xfrm>
            <a:off x="-1" y="-70644"/>
            <a:ext cx="24384001" cy="6928643"/>
          </a:xfrm>
          <a:prstGeom prst="rect">
            <a:avLst/>
          </a:prstGeom>
          <a:solidFill>
            <a:srgbClr val="A0D9F7"/>
          </a:solidFill>
          <a:ln>
            <a:noFill/>
          </a:ln>
        </p:spPr>
        <p:txBody>
          <a:bodyPr anchorCtr="0" anchor="ctr" bIns="45700" lIns="91425" spcFirstLastPara="1" rIns="91425" wrap="square" tIns="45700">
            <a:noAutofit/>
          </a:bodyPr>
          <a:lstStyle/>
          <a:p>
            <a:pPr indent="0" lvl="0" marL="0" marR="0" rtl="0" algn="ctr">
              <a:lnSpc>
                <a:spcPct val="125000"/>
              </a:lnSpc>
              <a:spcBef>
                <a:spcPts val="0"/>
              </a:spcBef>
              <a:spcAft>
                <a:spcPts val="0"/>
              </a:spcAft>
              <a:buClr>
                <a:srgbClr val="000000"/>
              </a:buClr>
              <a:buSzPts val="2400"/>
              <a:buFont typeface="Arial"/>
              <a:buNone/>
            </a:pPr>
            <a:r>
              <a:t/>
            </a:r>
            <a:endParaRPr b="0" i="0" sz="2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4L5 Cover">
  <p:cSld name="M4L5 Cover">
    <p:spTree>
      <p:nvGrpSpPr>
        <p:cNvPr id="155" name="Shape 155"/>
        <p:cNvGrpSpPr/>
        <p:nvPr/>
      </p:nvGrpSpPr>
      <p:grpSpPr>
        <a:xfrm>
          <a:off x="0" y="0"/>
          <a:ext cx="0" cy="0"/>
          <a:chOff x="0" y="0"/>
          <a:chExt cx="0" cy="0"/>
        </a:xfrm>
      </p:grpSpPr>
      <p:pic>
        <p:nvPicPr>
          <p:cNvPr id="156" name="Google Shape;156;p112"/>
          <p:cNvPicPr preferRelativeResize="0"/>
          <p:nvPr/>
        </p:nvPicPr>
        <p:blipFill rotWithShape="1">
          <a:blip r:embed="rId2">
            <a:alphaModFix/>
          </a:blip>
          <a:srcRect b="0" l="0" r="0" t="0"/>
          <a:stretch/>
        </p:blipFill>
        <p:spPr>
          <a:xfrm>
            <a:off x="11770" y="-6626"/>
            <a:ext cx="24372227" cy="13722623"/>
          </a:xfrm>
          <a:prstGeom prst="rect">
            <a:avLst/>
          </a:prstGeom>
          <a:noFill/>
          <a:ln>
            <a:noFill/>
          </a:ln>
        </p:spPr>
      </p:pic>
      <p:sp>
        <p:nvSpPr>
          <p:cNvPr id="157" name="Google Shape;157;p112"/>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BEE1DC"/>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
        <p:nvSpPr>
          <p:cNvPr id="158" name="Google Shape;158;p112"/>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BEE1DC"/>
                </a:solidFill>
                <a:latin typeface="Montserrat Medium"/>
                <a:ea typeface="Montserrat Medium"/>
                <a:cs typeface="Montserrat Medium"/>
                <a:sym typeface="Montserrat Medium"/>
              </a:rPr>
              <a:t>‹#›</a:t>
            </a:fld>
            <a:endParaRPr b="0" i="0" sz="1200" u="none" cap="none" strike="noStrike">
              <a:solidFill>
                <a:srgbClr val="BEE1DC"/>
              </a:solidFill>
              <a:latin typeface="Montserrat Medium"/>
              <a:ea typeface="Montserrat Medium"/>
              <a:cs typeface="Montserrat Medium"/>
              <a:sym typeface="Montserrat Medium"/>
            </a:endParaRPr>
          </a:p>
        </p:txBody>
      </p:sp>
      <p:pic>
        <p:nvPicPr>
          <p:cNvPr id="159" name="Google Shape;159;p112"/>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5-Teal Pattern-SlantedDash">
  <p:cSld name="L5-Teal Pattern-SlantedDash">
    <p:spTree>
      <p:nvGrpSpPr>
        <p:cNvPr id="160" name="Shape 160"/>
        <p:cNvGrpSpPr/>
        <p:nvPr/>
      </p:nvGrpSpPr>
      <p:grpSpPr>
        <a:xfrm>
          <a:off x="0" y="0"/>
          <a:ext cx="0" cy="0"/>
          <a:chOff x="0" y="0"/>
          <a:chExt cx="0" cy="0"/>
        </a:xfrm>
      </p:grpSpPr>
      <p:pic>
        <p:nvPicPr>
          <p:cNvPr id="161" name="Google Shape;161;p113"/>
          <p:cNvPicPr preferRelativeResize="0"/>
          <p:nvPr/>
        </p:nvPicPr>
        <p:blipFill rotWithShape="1">
          <a:blip r:embed="rId2">
            <a:alphaModFix amt="10000"/>
          </a:blip>
          <a:srcRect b="0" l="0" r="0" t="0"/>
          <a:stretch/>
        </p:blipFill>
        <p:spPr>
          <a:xfrm>
            <a:off x="1" y="0"/>
            <a:ext cx="24383996" cy="13729250"/>
          </a:xfrm>
          <a:prstGeom prst="rect">
            <a:avLst/>
          </a:prstGeom>
          <a:noFill/>
          <a:ln>
            <a:noFill/>
          </a:ln>
        </p:spPr>
      </p:pic>
      <p:pic>
        <p:nvPicPr>
          <p:cNvPr id="162" name="Google Shape;162;p113"/>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163" name="Google Shape;163;p113"/>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A80"/>
                </a:solidFill>
                <a:latin typeface="Montserrat Medium"/>
                <a:ea typeface="Montserrat Medium"/>
                <a:cs typeface="Montserrat Medium"/>
                <a:sym typeface="Montserrat Medium"/>
              </a:rPr>
              <a:t>‹#›</a:t>
            </a:fld>
            <a:endParaRPr b="0" i="0" sz="1200" u="none" cap="none" strike="noStrike">
              <a:solidFill>
                <a:srgbClr val="007A80"/>
              </a:solidFill>
              <a:latin typeface="Montserrat Medium"/>
              <a:ea typeface="Montserrat Medium"/>
              <a:cs typeface="Montserrat Medium"/>
              <a:sym typeface="Montserrat Medium"/>
            </a:endParaRPr>
          </a:p>
        </p:txBody>
      </p:sp>
      <p:sp>
        <p:nvSpPr>
          <p:cNvPr id="164" name="Google Shape;164;p113"/>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A80"/>
                </a:solidFill>
                <a:latin typeface="Montserrat"/>
                <a:ea typeface="Montserrat"/>
                <a:cs typeface="Montserrat"/>
                <a:sym typeface="Montserrat"/>
              </a:rPr>
              <a:t>VERSIONS OF MEDIA TEXTS</a:t>
            </a:r>
            <a:endParaRPr b="0" i="0" sz="1400" u="none" cap="none" strike="noStrike">
              <a:solidFill>
                <a:srgbClr val="000000"/>
              </a:solidFill>
              <a:latin typeface="Arial"/>
              <a:ea typeface="Arial"/>
              <a:cs typeface="Arial"/>
              <a:sym typeface="Arial"/>
            </a:endParaRPr>
          </a:p>
        </p:txBody>
      </p:sp>
      <p:sp>
        <p:nvSpPr>
          <p:cNvPr id="165" name="Google Shape;165;p113"/>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A80"/>
                </a:solidFill>
                <a:latin typeface="Montserrat Medium"/>
                <a:ea typeface="Montserrat Medium"/>
                <a:cs typeface="Montserrat Medium"/>
                <a:sym typeface="Montserrat Medium"/>
              </a:rPr>
              <a:t>LESSON 5</a:t>
            </a:r>
            <a:endParaRPr b="0" i="0" sz="1400" u="none" cap="none" strike="noStrike">
              <a:solidFill>
                <a:srgbClr val="000000"/>
              </a:solidFill>
              <a:latin typeface="Arial"/>
              <a:ea typeface="Arial"/>
              <a:cs typeface="Arial"/>
              <a:sym typeface="Arial"/>
            </a:endParaRPr>
          </a:p>
        </p:txBody>
      </p:sp>
      <p:sp>
        <p:nvSpPr>
          <p:cNvPr id="166" name="Google Shape;166;p113"/>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A80"/>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5-Teal Pattern-SlantedDash">
  <p:cSld name="1_L5-Teal Pattern-SlantedDash">
    <p:spTree>
      <p:nvGrpSpPr>
        <p:cNvPr id="167" name="Shape 167"/>
        <p:cNvGrpSpPr/>
        <p:nvPr/>
      </p:nvGrpSpPr>
      <p:grpSpPr>
        <a:xfrm>
          <a:off x="0" y="0"/>
          <a:ext cx="0" cy="0"/>
          <a:chOff x="0" y="0"/>
          <a:chExt cx="0" cy="0"/>
        </a:xfrm>
      </p:grpSpPr>
      <p:pic>
        <p:nvPicPr>
          <p:cNvPr id="168" name="Google Shape;168;p114"/>
          <p:cNvPicPr preferRelativeResize="0"/>
          <p:nvPr/>
        </p:nvPicPr>
        <p:blipFill rotWithShape="1">
          <a:blip r:embed="rId2">
            <a:alphaModFix amt="10000"/>
          </a:blip>
          <a:srcRect b="0" l="0" r="0" t="0"/>
          <a:stretch/>
        </p:blipFill>
        <p:spPr>
          <a:xfrm>
            <a:off x="1" y="0"/>
            <a:ext cx="24383996" cy="13729250"/>
          </a:xfrm>
          <a:prstGeom prst="rect">
            <a:avLst/>
          </a:prstGeom>
          <a:noFill/>
          <a:ln>
            <a:noFill/>
          </a:ln>
        </p:spPr>
      </p:pic>
      <p:sp>
        <p:nvSpPr>
          <p:cNvPr id="169" name="Google Shape;169;p114"/>
          <p:cNvSpPr/>
          <p:nvPr/>
        </p:nvSpPr>
        <p:spPr>
          <a:xfrm>
            <a:off x="-1" y="-70644"/>
            <a:ext cx="24384001" cy="6928643"/>
          </a:xfrm>
          <a:prstGeom prst="rect">
            <a:avLst/>
          </a:prstGeom>
          <a:solidFill>
            <a:srgbClr val="BEE1DC"/>
          </a:solidFill>
          <a:ln>
            <a:noFill/>
          </a:ln>
        </p:spPr>
        <p:txBody>
          <a:bodyPr anchorCtr="0" anchor="ctr" bIns="45700" lIns="91425" spcFirstLastPara="1" rIns="91425" wrap="square" tIns="45700">
            <a:noAutofit/>
          </a:bodyPr>
          <a:lstStyle/>
          <a:p>
            <a:pPr indent="0" lvl="0" marL="0" marR="0" rtl="0" algn="ctr">
              <a:lnSpc>
                <a:spcPct val="125000"/>
              </a:lnSpc>
              <a:spcBef>
                <a:spcPts val="0"/>
              </a:spcBef>
              <a:spcAft>
                <a:spcPts val="0"/>
              </a:spcAft>
              <a:buClr>
                <a:srgbClr val="000000"/>
              </a:buClr>
              <a:buSzPts val="2400"/>
              <a:buFont typeface="Arial"/>
              <a:buNone/>
            </a:pPr>
            <a:r>
              <a:t/>
            </a:r>
            <a:endParaRPr b="0" i="0" sz="2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5-Teal Pattern-Checks">
  <p:cSld name="L5-Teal Pattern-Checks">
    <p:spTree>
      <p:nvGrpSpPr>
        <p:cNvPr id="170" name="Shape 170"/>
        <p:cNvGrpSpPr/>
        <p:nvPr/>
      </p:nvGrpSpPr>
      <p:grpSpPr>
        <a:xfrm>
          <a:off x="0" y="0"/>
          <a:ext cx="0" cy="0"/>
          <a:chOff x="0" y="0"/>
          <a:chExt cx="0" cy="0"/>
        </a:xfrm>
      </p:grpSpPr>
      <p:pic>
        <p:nvPicPr>
          <p:cNvPr id="171" name="Google Shape;171;p115"/>
          <p:cNvPicPr preferRelativeResize="0"/>
          <p:nvPr/>
        </p:nvPicPr>
        <p:blipFill rotWithShape="1">
          <a:blip r:embed="rId2">
            <a:alphaModFix amt="20000"/>
          </a:blip>
          <a:srcRect b="48" l="0" r="0" t="48"/>
          <a:stretch/>
        </p:blipFill>
        <p:spPr>
          <a:xfrm>
            <a:off x="0" y="-1"/>
            <a:ext cx="24383999" cy="13716000"/>
          </a:xfrm>
          <a:prstGeom prst="rect">
            <a:avLst/>
          </a:prstGeom>
          <a:noFill/>
          <a:ln>
            <a:noFill/>
          </a:ln>
        </p:spPr>
      </p:pic>
      <p:pic>
        <p:nvPicPr>
          <p:cNvPr id="172" name="Google Shape;172;p115"/>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173" name="Google Shape;173;p115"/>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A80"/>
                </a:solidFill>
                <a:latin typeface="Montserrat Medium"/>
                <a:ea typeface="Montserrat Medium"/>
                <a:cs typeface="Montserrat Medium"/>
                <a:sym typeface="Montserrat Medium"/>
              </a:rPr>
              <a:t>‹#›</a:t>
            </a:fld>
            <a:endParaRPr b="0" i="0" sz="1200" u="none" cap="none" strike="noStrike">
              <a:solidFill>
                <a:srgbClr val="007A80"/>
              </a:solidFill>
              <a:latin typeface="Montserrat Medium"/>
              <a:ea typeface="Montserrat Medium"/>
              <a:cs typeface="Montserrat Medium"/>
              <a:sym typeface="Montserrat Medium"/>
            </a:endParaRPr>
          </a:p>
        </p:txBody>
      </p:sp>
      <p:sp>
        <p:nvSpPr>
          <p:cNvPr id="174" name="Google Shape;174;p115"/>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A80"/>
                </a:solidFill>
                <a:latin typeface="Montserrat"/>
                <a:ea typeface="Montserrat"/>
                <a:cs typeface="Montserrat"/>
                <a:sym typeface="Montserrat"/>
              </a:rPr>
              <a:t>VERSIONS OF MEDIA TEXTS</a:t>
            </a:r>
            <a:endParaRPr b="0" i="0" sz="1400" u="none" cap="none" strike="noStrike">
              <a:solidFill>
                <a:srgbClr val="000000"/>
              </a:solidFill>
              <a:latin typeface="Arial"/>
              <a:ea typeface="Arial"/>
              <a:cs typeface="Arial"/>
              <a:sym typeface="Arial"/>
            </a:endParaRPr>
          </a:p>
        </p:txBody>
      </p:sp>
      <p:sp>
        <p:nvSpPr>
          <p:cNvPr id="175" name="Google Shape;175;p115"/>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A80"/>
                </a:solidFill>
                <a:latin typeface="Montserrat Medium"/>
                <a:ea typeface="Montserrat Medium"/>
                <a:cs typeface="Montserrat Medium"/>
                <a:sym typeface="Montserrat Medium"/>
              </a:rPr>
              <a:t>LESSON 5</a:t>
            </a:r>
            <a:endParaRPr b="0" i="0" sz="1400" u="none" cap="none" strike="noStrike">
              <a:solidFill>
                <a:srgbClr val="000000"/>
              </a:solidFill>
              <a:latin typeface="Arial"/>
              <a:ea typeface="Arial"/>
              <a:cs typeface="Arial"/>
              <a:sym typeface="Arial"/>
            </a:endParaRPr>
          </a:p>
        </p:txBody>
      </p:sp>
      <p:sp>
        <p:nvSpPr>
          <p:cNvPr id="176" name="Google Shape;176;p115"/>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A80"/>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5-Teal Pattern-Squiggly">
  <p:cSld name="L5-Teal Pattern-Squiggly">
    <p:spTree>
      <p:nvGrpSpPr>
        <p:cNvPr id="177" name="Shape 177"/>
        <p:cNvGrpSpPr/>
        <p:nvPr/>
      </p:nvGrpSpPr>
      <p:grpSpPr>
        <a:xfrm>
          <a:off x="0" y="0"/>
          <a:ext cx="0" cy="0"/>
          <a:chOff x="0" y="0"/>
          <a:chExt cx="0" cy="0"/>
        </a:xfrm>
      </p:grpSpPr>
      <p:pic>
        <p:nvPicPr>
          <p:cNvPr id="178" name="Google Shape;178;p116"/>
          <p:cNvPicPr preferRelativeResize="0"/>
          <p:nvPr/>
        </p:nvPicPr>
        <p:blipFill rotWithShape="1">
          <a:blip r:embed="rId2">
            <a:alphaModFix amt="10000"/>
          </a:blip>
          <a:srcRect b="48" l="0" r="0" t="48"/>
          <a:stretch/>
        </p:blipFill>
        <p:spPr>
          <a:xfrm>
            <a:off x="0" y="6625"/>
            <a:ext cx="24384001" cy="13716000"/>
          </a:xfrm>
          <a:prstGeom prst="rect">
            <a:avLst/>
          </a:prstGeom>
          <a:noFill/>
          <a:ln>
            <a:noFill/>
          </a:ln>
        </p:spPr>
      </p:pic>
      <p:pic>
        <p:nvPicPr>
          <p:cNvPr id="179" name="Google Shape;179;p116"/>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180" name="Google Shape;180;p116"/>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A80"/>
                </a:solidFill>
                <a:latin typeface="Montserrat Medium"/>
                <a:ea typeface="Montserrat Medium"/>
                <a:cs typeface="Montserrat Medium"/>
                <a:sym typeface="Montserrat Medium"/>
              </a:rPr>
              <a:t>‹#›</a:t>
            </a:fld>
            <a:endParaRPr b="0" i="0" sz="1200" u="none" cap="none" strike="noStrike">
              <a:solidFill>
                <a:srgbClr val="007A80"/>
              </a:solidFill>
              <a:latin typeface="Montserrat Medium"/>
              <a:ea typeface="Montserrat Medium"/>
              <a:cs typeface="Montserrat Medium"/>
              <a:sym typeface="Montserrat Medium"/>
            </a:endParaRPr>
          </a:p>
        </p:txBody>
      </p:sp>
      <p:sp>
        <p:nvSpPr>
          <p:cNvPr id="181" name="Google Shape;181;p116"/>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A80"/>
                </a:solidFill>
                <a:latin typeface="Montserrat"/>
                <a:ea typeface="Montserrat"/>
                <a:cs typeface="Montserrat"/>
                <a:sym typeface="Montserrat"/>
              </a:rPr>
              <a:t>VERSIONS OF MEDIA TEXTS</a:t>
            </a:r>
            <a:endParaRPr b="0" i="0" sz="1400" u="none" cap="none" strike="noStrike">
              <a:solidFill>
                <a:srgbClr val="000000"/>
              </a:solidFill>
              <a:latin typeface="Arial"/>
              <a:ea typeface="Arial"/>
              <a:cs typeface="Arial"/>
              <a:sym typeface="Arial"/>
            </a:endParaRPr>
          </a:p>
        </p:txBody>
      </p:sp>
      <p:sp>
        <p:nvSpPr>
          <p:cNvPr id="182" name="Google Shape;182;p116"/>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A80"/>
                </a:solidFill>
                <a:latin typeface="Montserrat Medium"/>
                <a:ea typeface="Montserrat Medium"/>
                <a:cs typeface="Montserrat Medium"/>
                <a:sym typeface="Montserrat Medium"/>
              </a:rPr>
              <a:t>LESSON 5</a:t>
            </a:r>
            <a:endParaRPr b="0" i="0" sz="1400" u="none" cap="none" strike="noStrike">
              <a:solidFill>
                <a:srgbClr val="000000"/>
              </a:solidFill>
              <a:latin typeface="Arial"/>
              <a:ea typeface="Arial"/>
              <a:cs typeface="Arial"/>
              <a:sym typeface="Arial"/>
            </a:endParaRPr>
          </a:p>
        </p:txBody>
      </p:sp>
      <p:sp>
        <p:nvSpPr>
          <p:cNvPr id="183" name="Google Shape;183;p116"/>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A80"/>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4L6 Cover">
  <p:cSld name="M4L6 Cover">
    <p:spTree>
      <p:nvGrpSpPr>
        <p:cNvPr id="184" name="Shape 184"/>
        <p:cNvGrpSpPr/>
        <p:nvPr/>
      </p:nvGrpSpPr>
      <p:grpSpPr>
        <a:xfrm>
          <a:off x="0" y="0"/>
          <a:ext cx="0" cy="0"/>
          <a:chOff x="0" y="0"/>
          <a:chExt cx="0" cy="0"/>
        </a:xfrm>
      </p:grpSpPr>
      <p:pic>
        <p:nvPicPr>
          <p:cNvPr id="185" name="Google Shape;185;p117"/>
          <p:cNvPicPr preferRelativeResize="0"/>
          <p:nvPr/>
        </p:nvPicPr>
        <p:blipFill rotWithShape="1">
          <a:blip r:embed="rId2">
            <a:alphaModFix/>
          </a:blip>
          <a:srcRect b="0" l="0" r="0" t="0"/>
          <a:stretch/>
        </p:blipFill>
        <p:spPr>
          <a:xfrm>
            <a:off x="11770" y="-6626"/>
            <a:ext cx="24372226" cy="13722622"/>
          </a:xfrm>
          <a:prstGeom prst="rect">
            <a:avLst/>
          </a:prstGeom>
          <a:noFill/>
          <a:ln>
            <a:noFill/>
          </a:ln>
        </p:spPr>
      </p:pic>
      <p:sp>
        <p:nvSpPr>
          <p:cNvPr id="186" name="Google Shape;186;p117"/>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5A8C"/>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pic>
        <p:nvPicPr>
          <p:cNvPr id="187" name="Google Shape;187;p117"/>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188" name="Google Shape;188;p117"/>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5A8C"/>
                </a:solidFill>
                <a:latin typeface="Montserrat Medium"/>
                <a:ea typeface="Montserrat Medium"/>
                <a:cs typeface="Montserrat Medium"/>
                <a:sym typeface="Montserrat Medium"/>
              </a:rPr>
              <a:t>‹#›</a:t>
            </a:fld>
            <a:endParaRPr b="0" i="0" sz="1200" u="none" cap="none" strike="noStrike">
              <a:solidFill>
                <a:srgbClr val="005A8C"/>
              </a:solidFill>
              <a:latin typeface="Montserrat Medium"/>
              <a:ea typeface="Montserrat Medium"/>
              <a:cs typeface="Montserrat Medium"/>
              <a:sym typeface="Montserrat Medium"/>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1-Teal Pattern-Cross">
  <p:cSld name="L1-Teal Pattern-Cross">
    <p:spTree>
      <p:nvGrpSpPr>
        <p:cNvPr id="26" name="Shape 26"/>
        <p:cNvGrpSpPr/>
        <p:nvPr/>
      </p:nvGrpSpPr>
      <p:grpSpPr>
        <a:xfrm>
          <a:off x="0" y="0"/>
          <a:ext cx="0" cy="0"/>
          <a:chOff x="0" y="0"/>
          <a:chExt cx="0" cy="0"/>
        </a:xfrm>
      </p:grpSpPr>
      <p:pic>
        <p:nvPicPr>
          <p:cNvPr id="27" name="Google Shape;27;p82"/>
          <p:cNvPicPr preferRelativeResize="0"/>
          <p:nvPr/>
        </p:nvPicPr>
        <p:blipFill rotWithShape="1">
          <a:blip r:embed="rId2">
            <a:alphaModFix amt="30000"/>
          </a:blip>
          <a:srcRect b="0" l="1" r="-94" t="0"/>
          <a:stretch/>
        </p:blipFill>
        <p:spPr>
          <a:xfrm>
            <a:off x="0" y="-1"/>
            <a:ext cx="24383999" cy="13716000"/>
          </a:xfrm>
          <a:prstGeom prst="rect">
            <a:avLst/>
          </a:prstGeom>
          <a:noFill/>
          <a:ln>
            <a:noFill/>
          </a:ln>
        </p:spPr>
      </p:pic>
      <p:sp>
        <p:nvSpPr>
          <p:cNvPr id="28" name="Google Shape;28;p82"/>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A80"/>
                </a:solidFill>
                <a:latin typeface="Montserrat"/>
                <a:ea typeface="Montserrat"/>
                <a:cs typeface="Montserrat"/>
                <a:sym typeface="Montserrat"/>
              </a:rPr>
              <a:t>RESPECT AND BOUNDARIES</a:t>
            </a:r>
            <a:endParaRPr b="0" i="0" sz="1400" u="none" cap="none" strike="noStrike">
              <a:solidFill>
                <a:srgbClr val="000000"/>
              </a:solidFill>
              <a:latin typeface="Arial"/>
              <a:ea typeface="Arial"/>
              <a:cs typeface="Arial"/>
              <a:sym typeface="Arial"/>
            </a:endParaRPr>
          </a:p>
        </p:txBody>
      </p:sp>
      <p:sp>
        <p:nvSpPr>
          <p:cNvPr id="29" name="Google Shape;29;p82"/>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A80"/>
                </a:solidFill>
                <a:latin typeface="Montserrat Medium"/>
                <a:ea typeface="Montserrat Medium"/>
                <a:cs typeface="Montserrat Medium"/>
                <a:sym typeface="Montserrat Medium"/>
              </a:rPr>
              <a:t>LESSON 1</a:t>
            </a:r>
            <a:endParaRPr b="0" i="0" sz="1400" u="none" cap="none" strike="noStrike">
              <a:solidFill>
                <a:srgbClr val="000000"/>
              </a:solidFill>
              <a:latin typeface="Arial"/>
              <a:ea typeface="Arial"/>
              <a:cs typeface="Arial"/>
              <a:sym typeface="Arial"/>
            </a:endParaRPr>
          </a:p>
        </p:txBody>
      </p:sp>
      <p:pic>
        <p:nvPicPr>
          <p:cNvPr id="30" name="Google Shape;30;p82"/>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31" name="Google Shape;31;p82"/>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A80"/>
                </a:solidFill>
                <a:latin typeface="Montserrat Medium"/>
                <a:ea typeface="Montserrat Medium"/>
                <a:cs typeface="Montserrat Medium"/>
                <a:sym typeface="Montserrat Medium"/>
              </a:rPr>
              <a:t>‹#›</a:t>
            </a:fld>
            <a:endParaRPr b="0" i="0" sz="1200" u="none" cap="none" strike="noStrike">
              <a:solidFill>
                <a:srgbClr val="007A80"/>
              </a:solidFill>
              <a:latin typeface="Montserrat Medium"/>
              <a:ea typeface="Montserrat Medium"/>
              <a:cs typeface="Montserrat Medium"/>
              <a:sym typeface="Montserrat Medium"/>
            </a:endParaRPr>
          </a:p>
        </p:txBody>
      </p:sp>
      <p:sp>
        <p:nvSpPr>
          <p:cNvPr id="32" name="Google Shape;32;p82"/>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A80"/>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6-Blue Pattern-Dots">
  <p:cSld name="L6-Blue Pattern-Dots">
    <p:spTree>
      <p:nvGrpSpPr>
        <p:cNvPr id="189" name="Shape 189"/>
        <p:cNvGrpSpPr/>
        <p:nvPr/>
      </p:nvGrpSpPr>
      <p:grpSpPr>
        <a:xfrm>
          <a:off x="0" y="0"/>
          <a:ext cx="0" cy="0"/>
          <a:chOff x="0" y="0"/>
          <a:chExt cx="0" cy="0"/>
        </a:xfrm>
      </p:grpSpPr>
      <p:pic>
        <p:nvPicPr>
          <p:cNvPr id="190" name="Google Shape;190;p118"/>
          <p:cNvPicPr preferRelativeResize="0"/>
          <p:nvPr/>
        </p:nvPicPr>
        <p:blipFill rotWithShape="1">
          <a:blip r:embed="rId2">
            <a:alphaModFix amt="30000"/>
          </a:blip>
          <a:srcRect b="0" l="0" r="0" t="0"/>
          <a:stretch/>
        </p:blipFill>
        <p:spPr>
          <a:xfrm>
            <a:off x="1" y="0"/>
            <a:ext cx="24383997" cy="13729250"/>
          </a:xfrm>
          <a:prstGeom prst="rect">
            <a:avLst/>
          </a:prstGeom>
          <a:noFill/>
          <a:ln>
            <a:noFill/>
          </a:ln>
        </p:spPr>
      </p:pic>
      <p:sp>
        <p:nvSpPr>
          <p:cNvPr id="191" name="Google Shape;191;p118"/>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3AA"/>
                </a:solidFill>
                <a:latin typeface="Montserrat"/>
                <a:ea typeface="Montserrat"/>
                <a:cs typeface="Montserrat"/>
                <a:sym typeface="Montserrat"/>
              </a:rPr>
              <a:t>BEST POSSIBLE SELF</a:t>
            </a:r>
            <a:endParaRPr b="0" i="0" sz="1400" u="none" cap="none" strike="noStrike">
              <a:solidFill>
                <a:srgbClr val="000000"/>
              </a:solidFill>
              <a:latin typeface="Arial"/>
              <a:ea typeface="Arial"/>
              <a:cs typeface="Arial"/>
              <a:sym typeface="Arial"/>
            </a:endParaRPr>
          </a:p>
        </p:txBody>
      </p:sp>
      <p:sp>
        <p:nvSpPr>
          <p:cNvPr id="192" name="Google Shape;192;p118"/>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3AA"/>
                </a:solidFill>
                <a:latin typeface="Montserrat Medium"/>
                <a:ea typeface="Montserrat Medium"/>
                <a:cs typeface="Montserrat Medium"/>
                <a:sym typeface="Montserrat Medium"/>
              </a:rPr>
              <a:t>LESSON 6</a:t>
            </a:r>
            <a:endParaRPr b="0" i="0" sz="1400" u="none" cap="none" strike="noStrike">
              <a:solidFill>
                <a:srgbClr val="000000"/>
              </a:solidFill>
              <a:latin typeface="Arial"/>
              <a:ea typeface="Arial"/>
              <a:cs typeface="Arial"/>
              <a:sym typeface="Arial"/>
            </a:endParaRPr>
          </a:p>
        </p:txBody>
      </p:sp>
      <p:pic>
        <p:nvPicPr>
          <p:cNvPr id="193" name="Google Shape;193;p118"/>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194" name="Google Shape;194;p118"/>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3AA"/>
                </a:solidFill>
                <a:latin typeface="Montserrat Medium"/>
                <a:ea typeface="Montserrat Medium"/>
                <a:cs typeface="Montserrat Medium"/>
                <a:sym typeface="Montserrat Medium"/>
              </a:rPr>
              <a:t>‹#›</a:t>
            </a:fld>
            <a:endParaRPr b="0" i="0" sz="1200" u="none" cap="none" strike="noStrike">
              <a:solidFill>
                <a:srgbClr val="0073AA"/>
              </a:solidFill>
              <a:latin typeface="Montserrat Medium"/>
              <a:ea typeface="Montserrat Medium"/>
              <a:cs typeface="Montserrat Medium"/>
              <a:sym typeface="Montserrat Medium"/>
            </a:endParaRPr>
          </a:p>
        </p:txBody>
      </p:sp>
      <p:sp>
        <p:nvSpPr>
          <p:cNvPr id="195" name="Google Shape;195;p118"/>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3AA"/>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l Blank-L1">
  <p:cSld name="Teal Blank-L1">
    <p:spTree>
      <p:nvGrpSpPr>
        <p:cNvPr id="196" name="Shape 196"/>
        <p:cNvGrpSpPr/>
        <p:nvPr/>
      </p:nvGrpSpPr>
      <p:grpSpPr>
        <a:xfrm>
          <a:off x="0" y="0"/>
          <a:ext cx="0" cy="0"/>
          <a:chOff x="0" y="0"/>
          <a:chExt cx="0" cy="0"/>
        </a:xfrm>
      </p:grpSpPr>
      <p:sp>
        <p:nvSpPr>
          <p:cNvPr id="197" name="Google Shape;197;p119"/>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A80"/>
                </a:solidFill>
                <a:latin typeface="Montserrat"/>
                <a:ea typeface="Montserrat"/>
                <a:cs typeface="Montserrat"/>
                <a:sym typeface="Montserrat"/>
              </a:rPr>
              <a:t>RESPECT AND BOUNDARIES</a:t>
            </a:r>
            <a:endParaRPr b="0" i="0" sz="1400" u="none" cap="none" strike="noStrike">
              <a:solidFill>
                <a:srgbClr val="000000"/>
              </a:solidFill>
              <a:latin typeface="Arial"/>
              <a:ea typeface="Arial"/>
              <a:cs typeface="Arial"/>
              <a:sym typeface="Arial"/>
            </a:endParaRPr>
          </a:p>
        </p:txBody>
      </p:sp>
      <p:sp>
        <p:nvSpPr>
          <p:cNvPr id="198" name="Google Shape;198;p119"/>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A80"/>
                </a:solidFill>
                <a:latin typeface="Montserrat Medium"/>
                <a:ea typeface="Montserrat Medium"/>
                <a:cs typeface="Montserrat Medium"/>
                <a:sym typeface="Montserrat Medium"/>
              </a:rPr>
              <a:t>LESSON 1</a:t>
            </a:r>
            <a:endParaRPr b="0" i="0" sz="1400" u="none" cap="none" strike="noStrike">
              <a:solidFill>
                <a:srgbClr val="000000"/>
              </a:solidFill>
              <a:latin typeface="Arial"/>
              <a:ea typeface="Arial"/>
              <a:cs typeface="Arial"/>
              <a:sym typeface="Arial"/>
            </a:endParaRPr>
          </a:p>
        </p:txBody>
      </p:sp>
      <p:sp>
        <p:nvSpPr>
          <p:cNvPr id="199" name="Google Shape;199;p119"/>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A80"/>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pic>
        <p:nvPicPr>
          <p:cNvPr id="200" name="Google Shape;200;p119"/>
          <p:cNvPicPr preferRelativeResize="0"/>
          <p:nvPr/>
        </p:nvPicPr>
        <p:blipFill rotWithShape="1">
          <a:blip r:embed="rId2">
            <a:alphaModFix/>
          </a:blip>
          <a:srcRect b="0" l="0" r="0" t="0"/>
          <a:stretch/>
        </p:blipFill>
        <p:spPr>
          <a:xfrm>
            <a:off x="948035" y="12764587"/>
            <a:ext cx="1180503" cy="131167"/>
          </a:xfrm>
          <a:prstGeom prst="rect">
            <a:avLst/>
          </a:prstGeom>
          <a:noFill/>
          <a:ln>
            <a:noFill/>
          </a:ln>
        </p:spPr>
      </p:pic>
      <p:sp>
        <p:nvSpPr>
          <p:cNvPr id="201" name="Google Shape;201;p119"/>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A80"/>
                </a:solidFill>
                <a:latin typeface="Montserrat Medium"/>
                <a:ea typeface="Montserrat Medium"/>
                <a:cs typeface="Montserrat Medium"/>
                <a:sym typeface="Montserrat Medium"/>
              </a:rPr>
              <a:t>‹#›</a:t>
            </a:fld>
            <a:endParaRPr b="0" i="0" sz="1200" u="none" cap="none" strike="noStrike">
              <a:solidFill>
                <a:srgbClr val="007A80"/>
              </a:solidFill>
              <a:latin typeface="Montserrat Medium"/>
              <a:ea typeface="Montserrat Medium"/>
              <a:cs typeface="Montserrat Medium"/>
              <a:sym typeface="Montserrat Medium"/>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l Blank-L3">
  <p:cSld name="Teal Blank-L3">
    <p:spTree>
      <p:nvGrpSpPr>
        <p:cNvPr id="202" name="Shape 202"/>
        <p:cNvGrpSpPr/>
        <p:nvPr/>
      </p:nvGrpSpPr>
      <p:grpSpPr>
        <a:xfrm>
          <a:off x="0" y="0"/>
          <a:ext cx="0" cy="0"/>
          <a:chOff x="0" y="0"/>
          <a:chExt cx="0" cy="0"/>
        </a:xfrm>
      </p:grpSpPr>
      <p:sp>
        <p:nvSpPr>
          <p:cNvPr id="203" name="Google Shape;203;p120"/>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A80"/>
                </a:solidFill>
                <a:latin typeface="Montserrat"/>
                <a:ea typeface="Montserrat"/>
                <a:cs typeface="Montserrat"/>
                <a:sym typeface="Montserrat"/>
              </a:rPr>
              <a:t>WHAT IS VERIFICATION?</a:t>
            </a:r>
            <a:endParaRPr b="0" i="0" sz="1400" u="none" cap="none" strike="noStrike">
              <a:solidFill>
                <a:srgbClr val="000000"/>
              </a:solidFill>
              <a:latin typeface="Arial"/>
              <a:ea typeface="Arial"/>
              <a:cs typeface="Arial"/>
              <a:sym typeface="Arial"/>
            </a:endParaRPr>
          </a:p>
        </p:txBody>
      </p:sp>
      <p:sp>
        <p:nvSpPr>
          <p:cNvPr id="204" name="Google Shape;204;p120"/>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A80"/>
                </a:solidFill>
                <a:latin typeface="Montserrat Medium"/>
                <a:ea typeface="Montserrat Medium"/>
                <a:cs typeface="Montserrat Medium"/>
                <a:sym typeface="Montserrat Medium"/>
              </a:rPr>
              <a:t>LESSON 3</a:t>
            </a:r>
            <a:endParaRPr b="0" i="0" sz="1400" u="none" cap="none" strike="noStrike">
              <a:solidFill>
                <a:srgbClr val="000000"/>
              </a:solidFill>
              <a:latin typeface="Arial"/>
              <a:ea typeface="Arial"/>
              <a:cs typeface="Arial"/>
              <a:sym typeface="Arial"/>
            </a:endParaRPr>
          </a:p>
        </p:txBody>
      </p:sp>
      <p:sp>
        <p:nvSpPr>
          <p:cNvPr id="205" name="Google Shape;205;p120"/>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A80"/>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pic>
        <p:nvPicPr>
          <p:cNvPr id="206" name="Google Shape;206;p120"/>
          <p:cNvPicPr preferRelativeResize="0"/>
          <p:nvPr/>
        </p:nvPicPr>
        <p:blipFill rotWithShape="1">
          <a:blip r:embed="rId2">
            <a:alphaModFix/>
          </a:blip>
          <a:srcRect b="0" l="0" r="0" t="0"/>
          <a:stretch/>
        </p:blipFill>
        <p:spPr>
          <a:xfrm>
            <a:off x="948035" y="12764587"/>
            <a:ext cx="1180503" cy="131167"/>
          </a:xfrm>
          <a:prstGeom prst="rect">
            <a:avLst/>
          </a:prstGeom>
          <a:noFill/>
          <a:ln>
            <a:noFill/>
          </a:ln>
        </p:spPr>
      </p:pic>
      <p:sp>
        <p:nvSpPr>
          <p:cNvPr id="207" name="Google Shape;207;p120"/>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A80"/>
                </a:solidFill>
                <a:latin typeface="Montserrat Medium"/>
                <a:ea typeface="Montserrat Medium"/>
                <a:cs typeface="Montserrat Medium"/>
                <a:sym typeface="Montserrat Medium"/>
              </a:rPr>
              <a:t>‹#›</a:t>
            </a:fld>
            <a:endParaRPr b="0" i="0" sz="1200" u="none" cap="none" strike="noStrike">
              <a:solidFill>
                <a:srgbClr val="007A80"/>
              </a:solidFill>
              <a:latin typeface="Montserrat Medium"/>
              <a:ea typeface="Montserrat Medium"/>
              <a:cs typeface="Montserrat Medium"/>
              <a:sym typeface="Montserrat Medium"/>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lank-L4">
  <p:cSld name="Blue Blank-L4">
    <p:spTree>
      <p:nvGrpSpPr>
        <p:cNvPr id="208" name="Shape 208"/>
        <p:cNvGrpSpPr/>
        <p:nvPr/>
      </p:nvGrpSpPr>
      <p:grpSpPr>
        <a:xfrm>
          <a:off x="0" y="0"/>
          <a:ext cx="0" cy="0"/>
          <a:chOff x="0" y="0"/>
          <a:chExt cx="0" cy="0"/>
        </a:xfrm>
      </p:grpSpPr>
      <p:sp>
        <p:nvSpPr>
          <p:cNvPr id="209" name="Google Shape;209;p121"/>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3AA"/>
                </a:solidFill>
                <a:latin typeface="Montserrat"/>
                <a:ea typeface="Montserrat"/>
                <a:cs typeface="Montserrat"/>
                <a:sym typeface="Montserrat"/>
              </a:rPr>
              <a:t>THE VERIFICATION STEPS</a:t>
            </a:r>
            <a:endParaRPr b="0" i="0" sz="1400" u="none" cap="none" strike="noStrike">
              <a:solidFill>
                <a:srgbClr val="000000"/>
              </a:solidFill>
              <a:latin typeface="Arial"/>
              <a:ea typeface="Arial"/>
              <a:cs typeface="Arial"/>
              <a:sym typeface="Arial"/>
            </a:endParaRPr>
          </a:p>
        </p:txBody>
      </p:sp>
      <p:sp>
        <p:nvSpPr>
          <p:cNvPr id="210" name="Google Shape;210;p121"/>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3AA"/>
                </a:solidFill>
                <a:latin typeface="Montserrat Medium"/>
                <a:ea typeface="Montserrat Medium"/>
                <a:cs typeface="Montserrat Medium"/>
                <a:sym typeface="Montserrat Medium"/>
              </a:rPr>
              <a:t>LESSON 4</a:t>
            </a:r>
            <a:endParaRPr b="0" i="0" sz="1400" u="none" cap="none" strike="noStrike">
              <a:solidFill>
                <a:srgbClr val="000000"/>
              </a:solidFill>
              <a:latin typeface="Arial"/>
              <a:ea typeface="Arial"/>
              <a:cs typeface="Arial"/>
              <a:sym typeface="Arial"/>
            </a:endParaRPr>
          </a:p>
        </p:txBody>
      </p:sp>
      <p:sp>
        <p:nvSpPr>
          <p:cNvPr id="211" name="Google Shape;211;p121"/>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3AA"/>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pic>
        <p:nvPicPr>
          <p:cNvPr id="212" name="Google Shape;212;p121"/>
          <p:cNvPicPr preferRelativeResize="0"/>
          <p:nvPr/>
        </p:nvPicPr>
        <p:blipFill rotWithShape="1">
          <a:blip r:embed="rId2">
            <a:alphaModFix/>
          </a:blip>
          <a:srcRect b="0" l="0" r="0" t="0"/>
          <a:stretch/>
        </p:blipFill>
        <p:spPr>
          <a:xfrm>
            <a:off x="948035" y="12764587"/>
            <a:ext cx="1180503" cy="131167"/>
          </a:xfrm>
          <a:prstGeom prst="rect">
            <a:avLst/>
          </a:prstGeom>
          <a:noFill/>
          <a:ln>
            <a:noFill/>
          </a:ln>
        </p:spPr>
      </p:pic>
      <p:sp>
        <p:nvSpPr>
          <p:cNvPr id="213" name="Google Shape;213;p121"/>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3AA"/>
                </a:solidFill>
                <a:latin typeface="Montserrat Medium"/>
                <a:ea typeface="Montserrat Medium"/>
                <a:cs typeface="Montserrat Medium"/>
                <a:sym typeface="Montserrat Medium"/>
              </a:rPr>
              <a:t>‹#›</a:t>
            </a:fld>
            <a:endParaRPr b="0" i="0" sz="1200" u="none" cap="none" strike="noStrike">
              <a:solidFill>
                <a:srgbClr val="0073AA"/>
              </a:solidFill>
              <a:latin typeface="Montserrat Medium"/>
              <a:ea typeface="Montserrat Medium"/>
              <a:cs typeface="Montserrat Medium"/>
              <a:sym typeface="Montserrat Medium"/>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l Blank-L5">
  <p:cSld name="Teal Blank-L5">
    <p:spTree>
      <p:nvGrpSpPr>
        <p:cNvPr id="214" name="Shape 214"/>
        <p:cNvGrpSpPr/>
        <p:nvPr/>
      </p:nvGrpSpPr>
      <p:grpSpPr>
        <a:xfrm>
          <a:off x="0" y="0"/>
          <a:ext cx="0" cy="0"/>
          <a:chOff x="0" y="0"/>
          <a:chExt cx="0" cy="0"/>
        </a:xfrm>
      </p:grpSpPr>
      <p:sp>
        <p:nvSpPr>
          <p:cNvPr id="215" name="Google Shape;215;p122"/>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A80"/>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pic>
        <p:nvPicPr>
          <p:cNvPr id="216" name="Google Shape;216;p122"/>
          <p:cNvPicPr preferRelativeResize="0"/>
          <p:nvPr/>
        </p:nvPicPr>
        <p:blipFill rotWithShape="1">
          <a:blip r:embed="rId2">
            <a:alphaModFix/>
          </a:blip>
          <a:srcRect b="0" l="0" r="0" t="0"/>
          <a:stretch/>
        </p:blipFill>
        <p:spPr>
          <a:xfrm>
            <a:off x="948035" y="12764587"/>
            <a:ext cx="1180503" cy="131167"/>
          </a:xfrm>
          <a:prstGeom prst="rect">
            <a:avLst/>
          </a:prstGeom>
          <a:noFill/>
          <a:ln>
            <a:noFill/>
          </a:ln>
        </p:spPr>
      </p:pic>
      <p:sp>
        <p:nvSpPr>
          <p:cNvPr id="217" name="Google Shape;217;p122"/>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A80"/>
                </a:solidFill>
                <a:latin typeface="Montserrat Medium"/>
                <a:ea typeface="Montserrat Medium"/>
                <a:cs typeface="Montserrat Medium"/>
                <a:sym typeface="Montserrat Medium"/>
              </a:rPr>
              <a:t>‹#›</a:t>
            </a:fld>
            <a:endParaRPr b="0" i="0" sz="1200" u="none" cap="none" strike="noStrike">
              <a:solidFill>
                <a:srgbClr val="007A80"/>
              </a:solidFill>
              <a:latin typeface="Montserrat Medium"/>
              <a:ea typeface="Montserrat Medium"/>
              <a:cs typeface="Montserrat Medium"/>
              <a:sym typeface="Montserrat Medium"/>
            </a:endParaRPr>
          </a:p>
        </p:txBody>
      </p:sp>
      <p:sp>
        <p:nvSpPr>
          <p:cNvPr id="218" name="Google Shape;218;p122"/>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A80"/>
                </a:solidFill>
                <a:latin typeface="Montserrat"/>
                <a:ea typeface="Montserrat"/>
                <a:cs typeface="Montserrat"/>
                <a:sym typeface="Montserrat"/>
              </a:rPr>
              <a:t>VERSIONS OF MEDIA TEXTS</a:t>
            </a:r>
            <a:endParaRPr b="0" i="0" sz="1400" u="none" cap="none" strike="noStrike">
              <a:solidFill>
                <a:srgbClr val="000000"/>
              </a:solidFill>
              <a:latin typeface="Arial"/>
              <a:ea typeface="Arial"/>
              <a:cs typeface="Arial"/>
              <a:sym typeface="Arial"/>
            </a:endParaRPr>
          </a:p>
        </p:txBody>
      </p:sp>
      <p:sp>
        <p:nvSpPr>
          <p:cNvPr id="219" name="Google Shape;219;p122"/>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A80"/>
                </a:solidFill>
                <a:latin typeface="Montserrat Medium"/>
                <a:ea typeface="Montserrat Medium"/>
                <a:cs typeface="Montserrat Medium"/>
                <a:sym typeface="Montserrat Medium"/>
              </a:rPr>
              <a:t>LESSON 5</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lank-L6">
  <p:cSld name="Blue Blank-L6">
    <p:spTree>
      <p:nvGrpSpPr>
        <p:cNvPr id="220" name="Shape 220"/>
        <p:cNvGrpSpPr/>
        <p:nvPr/>
      </p:nvGrpSpPr>
      <p:grpSpPr>
        <a:xfrm>
          <a:off x="0" y="0"/>
          <a:ext cx="0" cy="0"/>
          <a:chOff x="0" y="0"/>
          <a:chExt cx="0" cy="0"/>
        </a:xfrm>
      </p:grpSpPr>
      <p:sp>
        <p:nvSpPr>
          <p:cNvPr id="221" name="Google Shape;221;p123"/>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5A8C"/>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pic>
        <p:nvPicPr>
          <p:cNvPr id="222" name="Google Shape;222;p123"/>
          <p:cNvPicPr preferRelativeResize="0"/>
          <p:nvPr/>
        </p:nvPicPr>
        <p:blipFill rotWithShape="1">
          <a:blip r:embed="rId2">
            <a:alphaModFix/>
          </a:blip>
          <a:srcRect b="0" l="0" r="0" t="0"/>
          <a:stretch/>
        </p:blipFill>
        <p:spPr>
          <a:xfrm>
            <a:off x="948035" y="12764587"/>
            <a:ext cx="1180503" cy="131167"/>
          </a:xfrm>
          <a:prstGeom prst="rect">
            <a:avLst/>
          </a:prstGeom>
          <a:noFill/>
          <a:ln>
            <a:noFill/>
          </a:ln>
        </p:spPr>
      </p:pic>
      <p:sp>
        <p:nvSpPr>
          <p:cNvPr id="223" name="Google Shape;223;p123"/>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5A8C"/>
                </a:solidFill>
                <a:latin typeface="Montserrat Medium"/>
                <a:ea typeface="Montserrat Medium"/>
                <a:cs typeface="Montserrat Medium"/>
                <a:sym typeface="Montserrat Medium"/>
              </a:rPr>
              <a:t>‹#›</a:t>
            </a:fld>
            <a:endParaRPr b="0" i="0" sz="1200" u="none" cap="none" strike="noStrike">
              <a:solidFill>
                <a:srgbClr val="005A8C"/>
              </a:solidFill>
              <a:latin typeface="Montserrat Medium"/>
              <a:ea typeface="Montserrat Medium"/>
              <a:cs typeface="Montserrat Medium"/>
              <a:sym typeface="Montserrat Medium"/>
            </a:endParaRPr>
          </a:p>
        </p:txBody>
      </p:sp>
      <p:sp>
        <p:nvSpPr>
          <p:cNvPr id="224" name="Google Shape;224;p123"/>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5A8C"/>
                </a:solidFill>
                <a:latin typeface="Montserrat"/>
                <a:ea typeface="Montserrat"/>
                <a:cs typeface="Montserrat"/>
                <a:sym typeface="Montserrat"/>
              </a:rPr>
              <a:t>BEST POSSIBLE SELF</a:t>
            </a:r>
            <a:endParaRPr b="0" i="0" sz="1400" u="none" cap="none" strike="noStrike">
              <a:solidFill>
                <a:srgbClr val="000000"/>
              </a:solidFill>
              <a:latin typeface="Arial"/>
              <a:ea typeface="Arial"/>
              <a:cs typeface="Arial"/>
              <a:sym typeface="Arial"/>
            </a:endParaRPr>
          </a:p>
        </p:txBody>
      </p:sp>
      <p:sp>
        <p:nvSpPr>
          <p:cNvPr id="225" name="Google Shape;225;p123"/>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5A8C"/>
                </a:solidFill>
                <a:latin typeface="Montserrat Medium"/>
                <a:ea typeface="Montserrat Medium"/>
                <a:cs typeface="Montserrat Medium"/>
                <a:sym typeface="Montserrat Medium"/>
              </a:rPr>
              <a:t>LESSON 6</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5-Teal Pattern-Dash">
  <p:cSld name="L5-Teal Pattern-Dash">
    <p:spTree>
      <p:nvGrpSpPr>
        <p:cNvPr id="226" name="Shape 226"/>
        <p:cNvGrpSpPr/>
        <p:nvPr/>
      </p:nvGrpSpPr>
      <p:grpSpPr>
        <a:xfrm>
          <a:off x="0" y="0"/>
          <a:ext cx="0" cy="0"/>
          <a:chOff x="0" y="0"/>
          <a:chExt cx="0" cy="0"/>
        </a:xfrm>
      </p:grpSpPr>
      <p:pic>
        <p:nvPicPr>
          <p:cNvPr id="227" name="Google Shape;227;p124"/>
          <p:cNvPicPr preferRelativeResize="0"/>
          <p:nvPr/>
        </p:nvPicPr>
        <p:blipFill rotWithShape="1">
          <a:blip r:embed="rId2">
            <a:alphaModFix amt="10000"/>
          </a:blip>
          <a:srcRect b="0" l="0" r="0" t="0"/>
          <a:stretch/>
        </p:blipFill>
        <p:spPr>
          <a:xfrm>
            <a:off x="0" y="0"/>
            <a:ext cx="24383999" cy="13729251"/>
          </a:xfrm>
          <a:prstGeom prst="rect">
            <a:avLst/>
          </a:prstGeom>
          <a:noFill/>
          <a:ln>
            <a:noFill/>
          </a:ln>
        </p:spPr>
      </p:pic>
      <p:pic>
        <p:nvPicPr>
          <p:cNvPr id="228" name="Google Shape;228;p124"/>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229" name="Google Shape;229;p124"/>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A80"/>
                </a:solidFill>
                <a:latin typeface="Montserrat Medium"/>
                <a:ea typeface="Montserrat Medium"/>
                <a:cs typeface="Montserrat Medium"/>
                <a:sym typeface="Montserrat Medium"/>
              </a:rPr>
              <a:t>‹#›</a:t>
            </a:fld>
            <a:endParaRPr b="0" i="0" sz="1200" u="none" cap="none" strike="noStrike">
              <a:solidFill>
                <a:srgbClr val="007A80"/>
              </a:solidFill>
              <a:latin typeface="Montserrat Medium"/>
              <a:ea typeface="Montserrat Medium"/>
              <a:cs typeface="Montserrat Medium"/>
              <a:sym typeface="Montserrat Medium"/>
            </a:endParaRPr>
          </a:p>
        </p:txBody>
      </p:sp>
      <p:sp>
        <p:nvSpPr>
          <p:cNvPr id="230" name="Google Shape;230;p124"/>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A80"/>
                </a:solidFill>
                <a:latin typeface="Montserrat"/>
                <a:ea typeface="Montserrat"/>
                <a:cs typeface="Montserrat"/>
                <a:sym typeface="Montserrat"/>
              </a:rPr>
              <a:t>VERSIONS OF MEDIA TEXTS</a:t>
            </a:r>
            <a:endParaRPr b="0" i="0" sz="1400" u="none" cap="none" strike="noStrike">
              <a:solidFill>
                <a:srgbClr val="000000"/>
              </a:solidFill>
              <a:latin typeface="Arial"/>
              <a:ea typeface="Arial"/>
              <a:cs typeface="Arial"/>
              <a:sym typeface="Arial"/>
            </a:endParaRPr>
          </a:p>
        </p:txBody>
      </p:sp>
      <p:sp>
        <p:nvSpPr>
          <p:cNvPr id="231" name="Google Shape;231;p124"/>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A80"/>
                </a:solidFill>
                <a:latin typeface="Montserrat Medium"/>
                <a:ea typeface="Montserrat Medium"/>
                <a:cs typeface="Montserrat Medium"/>
                <a:sym typeface="Montserrat Medium"/>
              </a:rPr>
              <a:t>LESSON 5</a:t>
            </a:r>
            <a:endParaRPr b="0" i="0" sz="1400" u="none" cap="none" strike="noStrike">
              <a:solidFill>
                <a:srgbClr val="000000"/>
              </a:solidFill>
              <a:latin typeface="Arial"/>
              <a:ea typeface="Arial"/>
              <a:cs typeface="Arial"/>
              <a:sym typeface="Arial"/>
            </a:endParaRPr>
          </a:p>
        </p:txBody>
      </p:sp>
      <p:sp>
        <p:nvSpPr>
          <p:cNvPr id="232" name="Google Shape;232;p124"/>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A80"/>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6-Blue Pattern-Dash">
  <p:cSld name="L6-Blue Pattern-Dash">
    <p:spTree>
      <p:nvGrpSpPr>
        <p:cNvPr id="233" name="Shape 233"/>
        <p:cNvGrpSpPr/>
        <p:nvPr/>
      </p:nvGrpSpPr>
      <p:grpSpPr>
        <a:xfrm>
          <a:off x="0" y="0"/>
          <a:ext cx="0" cy="0"/>
          <a:chOff x="0" y="0"/>
          <a:chExt cx="0" cy="0"/>
        </a:xfrm>
      </p:grpSpPr>
      <p:pic>
        <p:nvPicPr>
          <p:cNvPr id="234" name="Google Shape;234;p125"/>
          <p:cNvPicPr preferRelativeResize="0"/>
          <p:nvPr/>
        </p:nvPicPr>
        <p:blipFill rotWithShape="1">
          <a:blip r:embed="rId2">
            <a:alphaModFix amt="15000"/>
          </a:blip>
          <a:srcRect b="0" l="0" r="0" t="0"/>
          <a:stretch/>
        </p:blipFill>
        <p:spPr>
          <a:xfrm>
            <a:off x="1" y="0"/>
            <a:ext cx="24383997" cy="13729251"/>
          </a:xfrm>
          <a:prstGeom prst="rect">
            <a:avLst/>
          </a:prstGeom>
          <a:noFill/>
          <a:ln>
            <a:noFill/>
          </a:ln>
        </p:spPr>
      </p:pic>
      <p:sp>
        <p:nvSpPr>
          <p:cNvPr id="235" name="Google Shape;235;p125"/>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5A8C"/>
                </a:solidFill>
                <a:latin typeface="Montserrat"/>
                <a:ea typeface="Montserrat"/>
                <a:cs typeface="Montserrat"/>
                <a:sym typeface="Montserrat"/>
              </a:rPr>
              <a:t>BEST POSSIBLE SELF</a:t>
            </a:r>
            <a:endParaRPr b="0" i="0" sz="1400" u="none" cap="none" strike="noStrike">
              <a:solidFill>
                <a:srgbClr val="000000"/>
              </a:solidFill>
              <a:latin typeface="Arial"/>
              <a:ea typeface="Arial"/>
              <a:cs typeface="Arial"/>
              <a:sym typeface="Arial"/>
            </a:endParaRPr>
          </a:p>
        </p:txBody>
      </p:sp>
      <p:sp>
        <p:nvSpPr>
          <p:cNvPr id="236" name="Google Shape;236;p125"/>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5A8C"/>
                </a:solidFill>
                <a:latin typeface="Montserrat Medium"/>
                <a:ea typeface="Montserrat Medium"/>
                <a:cs typeface="Montserrat Medium"/>
                <a:sym typeface="Montserrat Medium"/>
              </a:rPr>
              <a:t>LESSON 6</a:t>
            </a:r>
            <a:endParaRPr b="0" i="0" sz="1400" u="none" cap="none" strike="noStrike">
              <a:solidFill>
                <a:srgbClr val="000000"/>
              </a:solidFill>
              <a:latin typeface="Arial"/>
              <a:ea typeface="Arial"/>
              <a:cs typeface="Arial"/>
              <a:sym typeface="Arial"/>
            </a:endParaRPr>
          </a:p>
        </p:txBody>
      </p:sp>
      <p:pic>
        <p:nvPicPr>
          <p:cNvPr id="237" name="Google Shape;237;p125"/>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238" name="Google Shape;238;p125"/>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3AA"/>
                </a:solidFill>
                <a:latin typeface="Montserrat Medium"/>
                <a:ea typeface="Montserrat Medium"/>
                <a:cs typeface="Montserrat Medium"/>
                <a:sym typeface="Montserrat Medium"/>
              </a:rPr>
              <a:t>‹#›</a:t>
            </a:fld>
            <a:endParaRPr b="0" i="0" sz="1200" u="none" cap="none" strike="noStrike">
              <a:solidFill>
                <a:srgbClr val="0073AA"/>
              </a:solidFill>
              <a:latin typeface="Montserrat Medium"/>
              <a:ea typeface="Montserrat Medium"/>
              <a:cs typeface="Montserrat Medium"/>
              <a:sym typeface="Montserrat Medium"/>
            </a:endParaRPr>
          </a:p>
        </p:txBody>
      </p:sp>
      <p:sp>
        <p:nvSpPr>
          <p:cNvPr id="239" name="Google Shape;239;p125"/>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3AA"/>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2-Teal Pattern-Cross">
  <p:cSld name="L2-Teal Pattern-Cross">
    <p:spTree>
      <p:nvGrpSpPr>
        <p:cNvPr id="240" name="Shape 240"/>
        <p:cNvGrpSpPr/>
        <p:nvPr/>
      </p:nvGrpSpPr>
      <p:grpSpPr>
        <a:xfrm>
          <a:off x="0" y="0"/>
          <a:ext cx="0" cy="0"/>
          <a:chOff x="0" y="0"/>
          <a:chExt cx="0" cy="0"/>
        </a:xfrm>
      </p:grpSpPr>
      <p:pic>
        <p:nvPicPr>
          <p:cNvPr id="241" name="Google Shape;241;p126"/>
          <p:cNvPicPr preferRelativeResize="0"/>
          <p:nvPr/>
        </p:nvPicPr>
        <p:blipFill rotWithShape="1">
          <a:blip r:embed="rId2">
            <a:alphaModFix amt="10000"/>
          </a:blip>
          <a:srcRect b="48" l="0" r="0" t="48"/>
          <a:stretch/>
        </p:blipFill>
        <p:spPr>
          <a:xfrm>
            <a:off x="0" y="-1"/>
            <a:ext cx="24383999" cy="13716000"/>
          </a:xfrm>
          <a:prstGeom prst="rect">
            <a:avLst/>
          </a:prstGeom>
          <a:noFill/>
          <a:ln>
            <a:noFill/>
          </a:ln>
        </p:spPr>
      </p:pic>
      <p:sp>
        <p:nvSpPr>
          <p:cNvPr id="242" name="Google Shape;242;p126"/>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3AA"/>
                </a:solidFill>
                <a:latin typeface="Montserrat"/>
                <a:ea typeface="Montserrat"/>
                <a:cs typeface="Montserrat"/>
                <a:sym typeface="Montserrat"/>
              </a:rPr>
              <a:t>HEALTHY ONLINE RELATIONSHIPS</a:t>
            </a:r>
            <a:endParaRPr b="0" i="0" sz="1400" u="none" cap="none" strike="noStrike">
              <a:solidFill>
                <a:srgbClr val="000000"/>
              </a:solidFill>
              <a:latin typeface="Arial"/>
              <a:ea typeface="Arial"/>
              <a:cs typeface="Arial"/>
              <a:sym typeface="Arial"/>
            </a:endParaRPr>
          </a:p>
        </p:txBody>
      </p:sp>
      <p:sp>
        <p:nvSpPr>
          <p:cNvPr id="243" name="Google Shape;243;p126"/>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3AA"/>
                </a:solidFill>
                <a:latin typeface="Montserrat Medium"/>
                <a:ea typeface="Montserrat Medium"/>
                <a:cs typeface="Montserrat Medium"/>
                <a:sym typeface="Montserrat Medium"/>
              </a:rPr>
              <a:t>LESSON 2</a:t>
            </a:r>
            <a:endParaRPr b="0" i="0" sz="1400" u="none" cap="none" strike="noStrike">
              <a:solidFill>
                <a:srgbClr val="000000"/>
              </a:solidFill>
              <a:latin typeface="Arial"/>
              <a:ea typeface="Arial"/>
              <a:cs typeface="Arial"/>
              <a:sym typeface="Arial"/>
            </a:endParaRPr>
          </a:p>
        </p:txBody>
      </p:sp>
      <p:pic>
        <p:nvPicPr>
          <p:cNvPr id="244" name="Google Shape;244;p126"/>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245" name="Google Shape;245;p126"/>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3AA"/>
                </a:solidFill>
                <a:latin typeface="Montserrat Medium"/>
                <a:ea typeface="Montserrat Medium"/>
                <a:cs typeface="Montserrat Medium"/>
                <a:sym typeface="Montserrat Medium"/>
              </a:rPr>
              <a:t>‹#›</a:t>
            </a:fld>
            <a:endParaRPr b="0" i="0" sz="1200" u="none" cap="none" strike="noStrike">
              <a:solidFill>
                <a:srgbClr val="0073AA"/>
              </a:solidFill>
              <a:latin typeface="Montserrat Medium"/>
              <a:ea typeface="Montserrat Medium"/>
              <a:cs typeface="Montserrat Medium"/>
              <a:sym typeface="Montserrat Medium"/>
            </a:endParaRPr>
          </a:p>
        </p:txBody>
      </p:sp>
      <p:sp>
        <p:nvSpPr>
          <p:cNvPr id="246" name="Google Shape;246;p126"/>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3AA"/>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1-Teal Pattern-Checks">
  <p:cSld name="L1-Teal Pattern-Checks">
    <p:spTree>
      <p:nvGrpSpPr>
        <p:cNvPr id="247" name="Shape 247"/>
        <p:cNvGrpSpPr/>
        <p:nvPr/>
      </p:nvGrpSpPr>
      <p:grpSpPr>
        <a:xfrm>
          <a:off x="0" y="0"/>
          <a:ext cx="0" cy="0"/>
          <a:chOff x="0" y="0"/>
          <a:chExt cx="0" cy="0"/>
        </a:xfrm>
      </p:grpSpPr>
      <p:pic>
        <p:nvPicPr>
          <p:cNvPr id="248" name="Google Shape;248;p127"/>
          <p:cNvPicPr preferRelativeResize="0"/>
          <p:nvPr/>
        </p:nvPicPr>
        <p:blipFill rotWithShape="1">
          <a:blip r:embed="rId2">
            <a:alphaModFix amt="20000"/>
          </a:blip>
          <a:srcRect b="48" l="0" r="0" t="48"/>
          <a:stretch/>
        </p:blipFill>
        <p:spPr>
          <a:xfrm>
            <a:off x="0" y="-1"/>
            <a:ext cx="24383999" cy="13716000"/>
          </a:xfrm>
          <a:prstGeom prst="rect">
            <a:avLst/>
          </a:prstGeom>
          <a:noFill/>
          <a:ln>
            <a:noFill/>
          </a:ln>
        </p:spPr>
      </p:pic>
      <p:sp>
        <p:nvSpPr>
          <p:cNvPr id="249" name="Google Shape;249;p127"/>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A80"/>
                </a:solidFill>
                <a:latin typeface="Montserrat"/>
                <a:ea typeface="Montserrat"/>
                <a:cs typeface="Montserrat"/>
                <a:sym typeface="Montserrat"/>
              </a:rPr>
              <a:t>RESPECT AND BOUNDARIES</a:t>
            </a:r>
            <a:endParaRPr b="0" i="0" sz="1400" u="none" cap="none" strike="noStrike">
              <a:solidFill>
                <a:srgbClr val="000000"/>
              </a:solidFill>
              <a:latin typeface="Arial"/>
              <a:ea typeface="Arial"/>
              <a:cs typeface="Arial"/>
              <a:sym typeface="Arial"/>
            </a:endParaRPr>
          </a:p>
        </p:txBody>
      </p:sp>
      <p:sp>
        <p:nvSpPr>
          <p:cNvPr id="250" name="Google Shape;250;p127"/>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A80"/>
                </a:solidFill>
                <a:latin typeface="Montserrat Medium"/>
                <a:ea typeface="Montserrat Medium"/>
                <a:cs typeface="Montserrat Medium"/>
                <a:sym typeface="Montserrat Medium"/>
              </a:rPr>
              <a:t>LESSON 1</a:t>
            </a:r>
            <a:endParaRPr b="0" i="0" sz="1400" u="none" cap="none" strike="noStrike">
              <a:solidFill>
                <a:srgbClr val="000000"/>
              </a:solidFill>
              <a:latin typeface="Arial"/>
              <a:ea typeface="Arial"/>
              <a:cs typeface="Arial"/>
              <a:sym typeface="Arial"/>
            </a:endParaRPr>
          </a:p>
        </p:txBody>
      </p:sp>
      <p:pic>
        <p:nvPicPr>
          <p:cNvPr id="251" name="Google Shape;251;p127"/>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252" name="Google Shape;252;p127"/>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A80"/>
                </a:solidFill>
                <a:latin typeface="Montserrat Medium"/>
                <a:ea typeface="Montserrat Medium"/>
                <a:cs typeface="Montserrat Medium"/>
                <a:sym typeface="Montserrat Medium"/>
              </a:rPr>
              <a:t>‹#›</a:t>
            </a:fld>
            <a:endParaRPr b="0" i="0" sz="1200" u="none" cap="none" strike="noStrike">
              <a:solidFill>
                <a:srgbClr val="007A80"/>
              </a:solidFill>
              <a:latin typeface="Montserrat Medium"/>
              <a:ea typeface="Montserrat Medium"/>
              <a:cs typeface="Montserrat Medium"/>
              <a:sym typeface="Montserrat Medium"/>
            </a:endParaRPr>
          </a:p>
        </p:txBody>
      </p:sp>
      <p:sp>
        <p:nvSpPr>
          <p:cNvPr id="253" name="Google Shape;253;p127"/>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A80"/>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1-Teal-BG-Dark">
  <p:cSld name="L1-Teal-BG-Dark">
    <p:bg>
      <p:bgPr>
        <a:solidFill>
          <a:srgbClr val="007A80"/>
        </a:solidFill>
      </p:bgPr>
    </p:bg>
    <p:spTree>
      <p:nvGrpSpPr>
        <p:cNvPr id="33" name="Shape 33"/>
        <p:cNvGrpSpPr/>
        <p:nvPr/>
      </p:nvGrpSpPr>
      <p:grpSpPr>
        <a:xfrm>
          <a:off x="0" y="0"/>
          <a:ext cx="0" cy="0"/>
          <a:chOff x="0" y="0"/>
          <a:chExt cx="0" cy="0"/>
        </a:xfrm>
      </p:grpSpPr>
      <p:pic>
        <p:nvPicPr>
          <p:cNvPr id="34" name="Google Shape;34;p83"/>
          <p:cNvPicPr preferRelativeResize="0"/>
          <p:nvPr/>
        </p:nvPicPr>
        <p:blipFill rotWithShape="1">
          <a:blip r:embed="rId2">
            <a:alphaModFix amt="10000"/>
          </a:blip>
          <a:srcRect b="0" l="0" r="0" t="0"/>
          <a:stretch/>
        </p:blipFill>
        <p:spPr>
          <a:xfrm>
            <a:off x="0" y="0"/>
            <a:ext cx="24383999" cy="13729251"/>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2-Blue Pattern-Checks">
  <p:cSld name="L2-Blue Pattern-Checks">
    <p:spTree>
      <p:nvGrpSpPr>
        <p:cNvPr id="254" name="Shape 254"/>
        <p:cNvGrpSpPr/>
        <p:nvPr/>
      </p:nvGrpSpPr>
      <p:grpSpPr>
        <a:xfrm>
          <a:off x="0" y="0"/>
          <a:ext cx="0" cy="0"/>
          <a:chOff x="0" y="0"/>
          <a:chExt cx="0" cy="0"/>
        </a:xfrm>
      </p:grpSpPr>
      <p:pic>
        <p:nvPicPr>
          <p:cNvPr id="255" name="Google Shape;255;p128"/>
          <p:cNvPicPr preferRelativeResize="0"/>
          <p:nvPr/>
        </p:nvPicPr>
        <p:blipFill rotWithShape="1">
          <a:blip r:embed="rId2">
            <a:alphaModFix amt="20000"/>
          </a:blip>
          <a:srcRect b="0" l="0" r="0" t="0"/>
          <a:stretch/>
        </p:blipFill>
        <p:spPr>
          <a:xfrm>
            <a:off x="1" y="0"/>
            <a:ext cx="24383997" cy="13729250"/>
          </a:xfrm>
          <a:prstGeom prst="rect">
            <a:avLst/>
          </a:prstGeom>
          <a:noFill/>
          <a:ln>
            <a:noFill/>
          </a:ln>
        </p:spPr>
      </p:pic>
      <p:sp>
        <p:nvSpPr>
          <p:cNvPr id="256" name="Google Shape;256;p128"/>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3AA"/>
                </a:solidFill>
                <a:latin typeface="Montserrat"/>
                <a:ea typeface="Montserrat"/>
                <a:cs typeface="Montserrat"/>
                <a:sym typeface="Montserrat"/>
              </a:rPr>
              <a:t>HEALTHY ONLINE RELATIONSHIPS</a:t>
            </a:r>
            <a:endParaRPr b="0" i="0" sz="1400" u="none" cap="none" strike="noStrike">
              <a:solidFill>
                <a:srgbClr val="000000"/>
              </a:solidFill>
              <a:latin typeface="Arial"/>
              <a:ea typeface="Arial"/>
              <a:cs typeface="Arial"/>
              <a:sym typeface="Arial"/>
            </a:endParaRPr>
          </a:p>
        </p:txBody>
      </p:sp>
      <p:sp>
        <p:nvSpPr>
          <p:cNvPr id="257" name="Google Shape;257;p128"/>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3AA"/>
                </a:solidFill>
                <a:latin typeface="Montserrat Medium"/>
                <a:ea typeface="Montserrat Medium"/>
                <a:cs typeface="Montserrat Medium"/>
                <a:sym typeface="Montserrat Medium"/>
              </a:rPr>
              <a:t>LESSON 2</a:t>
            </a:r>
            <a:endParaRPr b="0" i="0" sz="1400" u="none" cap="none" strike="noStrike">
              <a:solidFill>
                <a:srgbClr val="000000"/>
              </a:solidFill>
              <a:latin typeface="Arial"/>
              <a:ea typeface="Arial"/>
              <a:cs typeface="Arial"/>
              <a:sym typeface="Arial"/>
            </a:endParaRPr>
          </a:p>
        </p:txBody>
      </p:sp>
      <p:pic>
        <p:nvPicPr>
          <p:cNvPr id="258" name="Google Shape;258;p128"/>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259" name="Google Shape;259;p128"/>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3AA"/>
                </a:solidFill>
                <a:latin typeface="Montserrat Medium"/>
                <a:ea typeface="Montserrat Medium"/>
                <a:cs typeface="Montserrat Medium"/>
                <a:sym typeface="Montserrat Medium"/>
              </a:rPr>
              <a:t>‹#›</a:t>
            </a:fld>
            <a:endParaRPr b="0" i="0" sz="1200" u="none" cap="none" strike="noStrike">
              <a:solidFill>
                <a:srgbClr val="0073AA"/>
              </a:solidFill>
              <a:latin typeface="Montserrat Medium"/>
              <a:ea typeface="Montserrat Medium"/>
              <a:cs typeface="Montserrat Medium"/>
              <a:sym typeface="Montserrat Medium"/>
            </a:endParaRPr>
          </a:p>
        </p:txBody>
      </p:sp>
      <p:sp>
        <p:nvSpPr>
          <p:cNvPr id="260" name="Google Shape;260;p128"/>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3AA"/>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4-Blue Pattern-Checks">
  <p:cSld name="L4-Blue Pattern-Checks">
    <p:spTree>
      <p:nvGrpSpPr>
        <p:cNvPr id="261" name="Shape 261"/>
        <p:cNvGrpSpPr/>
        <p:nvPr/>
      </p:nvGrpSpPr>
      <p:grpSpPr>
        <a:xfrm>
          <a:off x="0" y="0"/>
          <a:ext cx="0" cy="0"/>
          <a:chOff x="0" y="0"/>
          <a:chExt cx="0" cy="0"/>
        </a:xfrm>
      </p:grpSpPr>
      <p:pic>
        <p:nvPicPr>
          <p:cNvPr id="262" name="Google Shape;262;p129"/>
          <p:cNvPicPr preferRelativeResize="0"/>
          <p:nvPr/>
        </p:nvPicPr>
        <p:blipFill rotWithShape="1">
          <a:blip r:embed="rId2">
            <a:alphaModFix amt="20000"/>
          </a:blip>
          <a:srcRect b="0" l="0" r="0" t="0"/>
          <a:stretch/>
        </p:blipFill>
        <p:spPr>
          <a:xfrm>
            <a:off x="1" y="0"/>
            <a:ext cx="24383997" cy="13729250"/>
          </a:xfrm>
          <a:prstGeom prst="rect">
            <a:avLst/>
          </a:prstGeom>
          <a:noFill/>
          <a:ln>
            <a:noFill/>
          </a:ln>
        </p:spPr>
      </p:pic>
      <p:sp>
        <p:nvSpPr>
          <p:cNvPr id="263" name="Google Shape;263;p129"/>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3AA"/>
                </a:solidFill>
                <a:latin typeface="Montserrat"/>
                <a:ea typeface="Montserrat"/>
                <a:cs typeface="Montserrat"/>
                <a:sym typeface="Montserrat"/>
              </a:rPr>
              <a:t>THE VERIFICATION STEPS</a:t>
            </a:r>
            <a:endParaRPr b="0" i="0" sz="1400" u="none" cap="none" strike="noStrike">
              <a:solidFill>
                <a:srgbClr val="000000"/>
              </a:solidFill>
              <a:latin typeface="Arial"/>
              <a:ea typeface="Arial"/>
              <a:cs typeface="Arial"/>
              <a:sym typeface="Arial"/>
            </a:endParaRPr>
          </a:p>
        </p:txBody>
      </p:sp>
      <p:sp>
        <p:nvSpPr>
          <p:cNvPr id="264" name="Google Shape;264;p129"/>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3AA"/>
                </a:solidFill>
                <a:latin typeface="Montserrat Medium"/>
                <a:ea typeface="Montserrat Medium"/>
                <a:cs typeface="Montserrat Medium"/>
                <a:sym typeface="Montserrat Medium"/>
              </a:rPr>
              <a:t>LESSON 4</a:t>
            </a:r>
            <a:endParaRPr b="0" i="0" sz="1400" u="none" cap="none" strike="noStrike">
              <a:solidFill>
                <a:srgbClr val="000000"/>
              </a:solidFill>
              <a:latin typeface="Arial"/>
              <a:ea typeface="Arial"/>
              <a:cs typeface="Arial"/>
              <a:sym typeface="Arial"/>
            </a:endParaRPr>
          </a:p>
        </p:txBody>
      </p:sp>
      <p:pic>
        <p:nvPicPr>
          <p:cNvPr id="265" name="Google Shape;265;p129"/>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266" name="Google Shape;266;p129"/>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3AA"/>
                </a:solidFill>
                <a:latin typeface="Montserrat Medium"/>
                <a:ea typeface="Montserrat Medium"/>
                <a:cs typeface="Montserrat Medium"/>
                <a:sym typeface="Montserrat Medium"/>
              </a:rPr>
              <a:t>‹#›</a:t>
            </a:fld>
            <a:endParaRPr b="0" i="0" sz="1200" u="none" cap="none" strike="noStrike">
              <a:solidFill>
                <a:srgbClr val="0073AA"/>
              </a:solidFill>
              <a:latin typeface="Montserrat Medium"/>
              <a:ea typeface="Montserrat Medium"/>
              <a:cs typeface="Montserrat Medium"/>
              <a:sym typeface="Montserrat Medium"/>
            </a:endParaRPr>
          </a:p>
        </p:txBody>
      </p:sp>
      <p:sp>
        <p:nvSpPr>
          <p:cNvPr id="267" name="Google Shape;267;p129"/>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3AA"/>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6-Blue Pattern-Checks">
  <p:cSld name="L6-Blue Pattern-Checks">
    <p:spTree>
      <p:nvGrpSpPr>
        <p:cNvPr id="268" name="Shape 268"/>
        <p:cNvGrpSpPr/>
        <p:nvPr/>
      </p:nvGrpSpPr>
      <p:grpSpPr>
        <a:xfrm>
          <a:off x="0" y="0"/>
          <a:ext cx="0" cy="0"/>
          <a:chOff x="0" y="0"/>
          <a:chExt cx="0" cy="0"/>
        </a:xfrm>
      </p:grpSpPr>
      <p:pic>
        <p:nvPicPr>
          <p:cNvPr id="269" name="Google Shape;269;p130"/>
          <p:cNvPicPr preferRelativeResize="0"/>
          <p:nvPr/>
        </p:nvPicPr>
        <p:blipFill rotWithShape="1">
          <a:blip r:embed="rId2">
            <a:alphaModFix amt="20000"/>
          </a:blip>
          <a:srcRect b="0" l="0" r="0" t="0"/>
          <a:stretch/>
        </p:blipFill>
        <p:spPr>
          <a:xfrm>
            <a:off x="1" y="0"/>
            <a:ext cx="24383997" cy="13729250"/>
          </a:xfrm>
          <a:prstGeom prst="rect">
            <a:avLst/>
          </a:prstGeom>
          <a:noFill/>
          <a:ln>
            <a:noFill/>
          </a:ln>
        </p:spPr>
      </p:pic>
      <p:sp>
        <p:nvSpPr>
          <p:cNvPr id="270" name="Google Shape;270;p130"/>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5A8C"/>
                </a:solidFill>
                <a:latin typeface="Montserrat"/>
                <a:ea typeface="Montserrat"/>
                <a:cs typeface="Montserrat"/>
                <a:sym typeface="Montserrat"/>
              </a:rPr>
              <a:t>BEST POSSIBLE SELF</a:t>
            </a:r>
            <a:endParaRPr b="0" i="0" sz="1400" u="none" cap="none" strike="noStrike">
              <a:solidFill>
                <a:srgbClr val="000000"/>
              </a:solidFill>
              <a:latin typeface="Arial"/>
              <a:ea typeface="Arial"/>
              <a:cs typeface="Arial"/>
              <a:sym typeface="Arial"/>
            </a:endParaRPr>
          </a:p>
        </p:txBody>
      </p:sp>
      <p:sp>
        <p:nvSpPr>
          <p:cNvPr id="271" name="Google Shape;271;p130"/>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5A8C"/>
                </a:solidFill>
                <a:latin typeface="Montserrat Medium"/>
                <a:ea typeface="Montserrat Medium"/>
                <a:cs typeface="Montserrat Medium"/>
                <a:sym typeface="Montserrat Medium"/>
              </a:rPr>
              <a:t>LESSON 6</a:t>
            </a:r>
            <a:endParaRPr b="0" i="0" sz="1400" u="none" cap="none" strike="noStrike">
              <a:solidFill>
                <a:srgbClr val="000000"/>
              </a:solidFill>
              <a:latin typeface="Arial"/>
              <a:ea typeface="Arial"/>
              <a:cs typeface="Arial"/>
              <a:sym typeface="Arial"/>
            </a:endParaRPr>
          </a:p>
        </p:txBody>
      </p:sp>
      <p:pic>
        <p:nvPicPr>
          <p:cNvPr id="272" name="Google Shape;272;p130"/>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273" name="Google Shape;273;p130"/>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3AA"/>
                </a:solidFill>
                <a:latin typeface="Montserrat Medium"/>
                <a:ea typeface="Montserrat Medium"/>
                <a:cs typeface="Montserrat Medium"/>
                <a:sym typeface="Montserrat Medium"/>
              </a:rPr>
              <a:t>‹#›</a:t>
            </a:fld>
            <a:endParaRPr b="0" i="0" sz="1200" u="none" cap="none" strike="noStrike">
              <a:solidFill>
                <a:srgbClr val="0073AA"/>
              </a:solidFill>
              <a:latin typeface="Montserrat Medium"/>
              <a:ea typeface="Montserrat Medium"/>
              <a:cs typeface="Montserrat Medium"/>
              <a:sym typeface="Montserrat Medium"/>
            </a:endParaRPr>
          </a:p>
        </p:txBody>
      </p:sp>
      <p:sp>
        <p:nvSpPr>
          <p:cNvPr id="274" name="Google Shape;274;p130"/>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3AA"/>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1-Teal Pattern-Dots">
  <p:cSld name="L1-Teal Pattern-Dots">
    <p:spTree>
      <p:nvGrpSpPr>
        <p:cNvPr id="275" name="Shape 275"/>
        <p:cNvGrpSpPr/>
        <p:nvPr/>
      </p:nvGrpSpPr>
      <p:grpSpPr>
        <a:xfrm>
          <a:off x="0" y="0"/>
          <a:ext cx="0" cy="0"/>
          <a:chOff x="0" y="0"/>
          <a:chExt cx="0" cy="0"/>
        </a:xfrm>
      </p:grpSpPr>
      <p:pic>
        <p:nvPicPr>
          <p:cNvPr id="276" name="Google Shape;276;p131"/>
          <p:cNvPicPr preferRelativeResize="0"/>
          <p:nvPr/>
        </p:nvPicPr>
        <p:blipFill rotWithShape="1">
          <a:blip r:embed="rId2">
            <a:alphaModFix amt="15000"/>
          </a:blip>
          <a:srcRect b="0" l="0" r="0" t="0"/>
          <a:stretch/>
        </p:blipFill>
        <p:spPr>
          <a:xfrm>
            <a:off x="1" y="0"/>
            <a:ext cx="24383996" cy="13729250"/>
          </a:xfrm>
          <a:prstGeom prst="rect">
            <a:avLst/>
          </a:prstGeom>
          <a:noFill/>
          <a:ln>
            <a:noFill/>
          </a:ln>
        </p:spPr>
      </p:pic>
      <p:sp>
        <p:nvSpPr>
          <p:cNvPr id="277" name="Google Shape;277;p131"/>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A80"/>
                </a:solidFill>
                <a:latin typeface="Montserrat"/>
                <a:ea typeface="Montserrat"/>
                <a:cs typeface="Montserrat"/>
                <a:sym typeface="Montserrat"/>
              </a:rPr>
              <a:t>RESPECT AND BOUNDARIES</a:t>
            </a:r>
            <a:endParaRPr b="0" i="0" sz="1400" u="none" cap="none" strike="noStrike">
              <a:solidFill>
                <a:srgbClr val="000000"/>
              </a:solidFill>
              <a:latin typeface="Arial"/>
              <a:ea typeface="Arial"/>
              <a:cs typeface="Arial"/>
              <a:sym typeface="Arial"/>
            </a:endParaRPr>
          </a:p>
        </p:txBody>
      </p:sp>
      <p:sp>
        <p:nvSpPr>
          <p:cNvPr id="278" name="Google Shape;278;p131"/>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A80"/>
                </a:solidFill>
                <a:latin typeface="Montserrat Medium"/>
                <a:ea typeface="Montserrat Medium"/>
                <a:cs typeface="Montserrat Medium"/>
                <a:sym typeface="Montserrat Medium"/>
              </a:rPr>
              <a:t>LESSON 1</a:t>
            </a:r>
            <a:endParaRPr b="0" i="0" sz="1400" u="none" cap="none" strike="noStrike">
              <a:solidFill>
                <a:srgbClr val="000000"/>
              </a:solidFill>
              <a:latin typeface="Arial"/>
              <a:ea typeface="Arial"/>
              <a:cs typeface="Arial"/>
              <a:sym typeface="Arial"/>
            </a:endParaRPr>
          </a:p>
        </p:txBody>
      </p:sp>
      <p:pic>
        <p:nvPicPr>
          <p:cNvPr id="279" name="Google Shape;279;p131"/>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280" name="Google Shape;280;p131"/>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A80"/>
                </a:solidFill>
                <a:latin typeface="Montserrat Medium"/>
                <a:ea typeface="Montserrat Medium"/>
                <a:cs typeface="Montserrat Medium"/>
                <a:sym typeface="Montserrat Medium"/>
              </a:rPr>
              <a:t>‹#›</a:t>
            </a:fld>
            <a:endParaRPr b="0" i="0" sz="1200" u="none" cap="none" strike="noStrike">
              <a:solidFill>
                <a:srgbClr val="007A80"/>
              </a:solidFill>
              <a:latin typeface="Montserrat Medium"/>
              <a:ea typeface="Montserrat Medium"/>
              <a:cs typeface="Montserrat Medium"/>
              <a:sym typeface="Montserrat Medium"/>
            </a:endParaRPr>
          </a:p>
        </p:txBody>
      </p:sp>
      <p:sp>
        <p:nvSpPr>
          <p:cNvPr id="281" name="Google Shape;281;p131"/>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A80"/>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4-Blue Pattern-Dots">
  <p:cSld name="L4-Blue Pattern-Dots">
    <p:spTree>
      <p:nvGrpSpPr>
        <p:cNvPr id="282" name="Shape 282"/>
        <p:cNvGrpSpPr/>
        <p:nvPr/>
      </p:nvGrpSpPr>
      <p:grpSpPr>
        <a:xfrm>
          <a:off x="0" y="0"/>
          <a:ext cx="0" cy="0"/>
          <a:chOff x="0" y="0"/>
          <a:chExt cx="0" cy="0"/>
        </a:xfrm>
      </p:grpSpPr>
      <p:pic>
        <p:nvPicPr>
          <p:cNvPr id="283" name="Google Shape;283;p132"/>
          <p:cNvPicPr preferRelativeResize="0"/>
          <p:nvPr/>
        </p:nvPicPr>
        <p:blipFill rotWithShape="1">
          <a:blip r:embed="rId2">
            <a:alphaModFix amt="30000"/>
          </a:blip>
          <a:srcRect b="0" l="0" r="0" t="0"/>
          <a:stretch/>
        </p:blipFill>
        <p:spPr>
          <a:xfrm>
            <a:off x="1" y="0"/>
            <a:ext cx="24383997" cy="13729250"/>
          </a:xfrm>
          <a:prstGeom prst="rect">
            <a:avLst/>
          </a:prstGeom>
          <a:noFill/>
          <a:ln>
            <a:noFill/>
          </a:ln>
        </p:spPr>
      </p:pic>
      <p:sp>
        <p:nvSpPr>
          <p:cNvPr id="284" name="Google Shape;284;p132"/>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3AA"/>
                </a:solidFill>
                <a:latin typeface="Montserrat"/>
                <a:ea typeface="Montserrat"/>
                <a:cs typeface="Montserrat"/>
                <a:sym typeface="Montserrat"/>
              </a:rPr>
              <a:t>THE VERIFICATION STEPS</a:t>
            </a:r>
            <a:endParaRPr b="0" i="0" sz="1400" u="none" cap="none" strike="noStrike">
              <a:solidFill>
                <a:srgbClr val="000000"/>
              </a:solidFill>
              <a:latin typeface="Arial"/>
              <a:ea typeface="Arial"/>
              <a:cs typeface="Arial"/>
              <a:sym typeface="Arial"/>
            </a:endParaRPr>
          </a:p>
        </p:txBody>
      </p:sp>
      <p:sp>
        <p:nvSpPr>
          <p:cNvPr id="285" name="Google Shape;285;p132"/>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3AA"/>
                </a:solidFill>
                <a:latin typeface="Montserrat Medium"/>
                <a:ea typeface="Montserrat Medium"/>
                <a:cs typeface="Montserrat Medium"/>
                <a:sym typeface="Montserrat Medium"/>
              </a:rPr>
              <a:t>LESSON 4</a:t>
            </a:r>
            <a:endParaRPr b="0" i="0" sz="1400" u="none" cap="none" strike="noStrike">
              <a:solidFill>
                <a:srgbClr val="000000"/>
              </a:solidFill>
              <a:latin typeface="Arial"/>
              <a:ea typeface="Arial"/>
              <a:cs typeface="Arial"/>
              <a:sym typeface="Arial"/>
            </a:endParaRPr>
          </a:p>
        </p:txBody>
      </p:sp>
      <p:pic>
        <p:nvPicPr>
          <p:cNvPr id="286" name="Google Shape;286;p132"/>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287" name="Google Shape;287;p132"/>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3AA"/>
                </a:solidFill>
                <a:latin typeface="Montserrat Medium"/>
                <a:ea typeface="Montserrat Medium"/>
                <a:cs typeface="Montserrat Medium"/>
                <a:sym typeface="Montserrat Medium"/>
              </a:rPr>
              <a:t>‹#›</a:t>
            </a:fld>
            <a:endParaRPr b="0" i="0" sz="1200" u="none" cap="none" strike="noStrike">
              <a:solidFill>
                <a:srgbClr val="0073AA"/>
              </a:solidFill>
              <a:latin typeface="Montserrat Medium"/>
              <a:ea typeface="Montserrat Medium"/>
              <a:cs typeface="Montserrat Medium"/>
              <a:sym typeface="Montserrat Medium"/>
            </a:endParaRPr>
          </a:p>
        </p:txBody>
      </p:sp>
      <p:sp>
        <p:nvSpPr>
          <p:cNvPr id="288" name="Google Shape;288;p132"/>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3AA"/>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5-Teal Pattern-Dots">
  <p:cSld name="L5-Teal Pattern-Dots">
    <p:spTree>
      <p:nvGrpSpPr>
        <p:cNvPr id="289" name="Shape 289"/>
        <p:cNvGrpSpPr/>
        <p:nvPr/>
      </p:nvGrpSpPr>
      <p:grpSpPr>
        <a:xfrm>
          <a:off x="0" y="0"/>
          <a:ext cx="0" cy="0"/>
          <a:chOff x="0" y="0"/>
          <a:chExt cx="0" cy="0"/>
        </a:xfrm>
      </p:grpSpPr>
      <p:pic>
        <p:nvPicPr>
          <p:cNvPr id="290" name="Google Shape;290;p133"/>
          <p:cNvPicPr preferRelativeResize="0"/>
          <p:nvPr/>
        </p:nvPicPr>
        <p:blipFill rotWithShape="1">
          <a:blip r:embed="rId2">
            <a:alphaModFix amt="15000"/>
          </a:blip>
          <a:srcRect b="0" l="0" r="0" t="0"/>
          <a:stretch/>
        </p:blipFill>
        <p:spPr>
          <a:xfrm>
            <a:off x="1" y="0"/>
            <a:ext cx="24383996" cy="13729250"/>
          </a:xfrm>
          <a:prstGeom prst="rect">
            <a:avLst/>
          </a:prstGeom>
          <a:noFill/>
          <a:ln>
            <a:noFill/>
          </a:ln>
        </p:spPr>
      </p:pic>
      <p:pic>
        <p:nvPicPr>
          <p:cNvPr id="291" name="Google Shape;291;p133"/>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292" name="Google Shape;292;p133"/>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A80"/>
                </a:solidFill>
                <a:latin typeface="Montserrat Medium"/>
                <a:ea typeface="Montserrat Medium"/>
                <a:cs typeface="Montserrat Medium"/>
                <a:sym typeface="Montserrat Medium"/>
              </a:rPr>
              <a:t>‹#›</a:t>
            </a:fld>
            <a:endParaRPr b="0" i="0" sz="1200" u="none" cap="none" strike="noStrike">
              <a:solidFill>
                <a:srgbClr val="007A80"/>
              </a:solidFill>
              <a:latin typeface="Montserrat Medium"/>
              <a:ea typeface="Montserrat Medium"/>
              <a:cs typeface="Montserrat Medium"/>
              <a:sym typeface="Montserrat Medium"/>
            </a:endParaRPr>
          </a:p>
        </p:txBody>
      </p:sp>
      <p:sp>
        <p:nvSpPr>
          <p:cNvPr id="293" name="Google Shape;293;p133"/>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A80"/>
                </a:solidFill>
                <a:latin typeface="Montserrat"/>
                <a:ea typeface="Montserrat"/>
                <a:cs typeface="Montserrat"/>
                <a:sym typeface="Montserrat"/>
              </a:rPr>
              <a:t>VERSIONS OF MEDIA TEXTS</a:t>
            </a:r>
            <a:endParaRPr b="0" i="0" sz="1400" u="none" cap="none" strike="noStrike">
              <a:solidFill>
                <a:srgbClr val="000000"/>
              </a:solidFill>
              <a:latin typeface="Arial"/>
              <a:ea typeface="Arial"/>
              <a:cs typeface="Arial"/>
              <a:sym typeface="Arial"/>
            </a:endParaRPr>
          </a:p>
        </p:txBody>
      </p:sp>
      <p:sp>
        <p:nvSpPr>
          <p:cNvPr id="294" name="Google Shape;294;p133"/>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A80"/>
                </a:solidFill>
                <a:latin typeface="Montserrat Medium"/>
                <a:ea typeface="Montserrat Medium"/>
                <a:cs typeface="Montserrat Medium"/>
                <a:sym typeface="Montserrat Medium"/>
              </a:rPr>
              <a:t>LESSON 5</a:t>
            </a:r>
            <a:endParaRPr b="0" i="0" sz="1400" u="none" cap="none" strike="noStrike">
              <a:solidFill>
                <a:srgbClr val="000000"/>
              </a:solidFill>
              <a:latin typeface="Arial"/>
              <a:ea typeface="Arial"/>
              <a:cs typeface="Arial"/>
              <a:sym typeface="Arial"/>
            </a:endParaRPr>
          </a:p>
        </p:txBody>
      </p:sp>
      <p:sp>
        <p:nvSpPr>
          <p:cNvPr id="295" name="Google Shape;295;p133"/>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A80"/>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1-Teal Pattern-SlantedDash">
  <p:cSld name="L1-Teal Pattern-SlantedDash">
    <p:spTree>
      <p:nvGrpSpPr>
        <p:cNvPr id="296" name="Shape 296"/>
        <p:cNvGrpSpPr/>
        <p:nvPr/>
      </p:nvGrpSpPr>
      <p:grpSpPr>
        <a:xfrm>
          <a:off x="0" y="0"/>
          <a:ext cx="0" cy="0"/>
          <a:chOff x="0" y="0"/>
          <a:chExt cx="0" cy="0"/>
        </a:xfrm>
      </p:grpSpPr>
      <p:pic>
        <p:nvPicPr>
          <p:cNvPr id="297" name="Google Shape;297;p134"/>
          <p:cNvPicPr preferRelativeResize="0"/>
          <p:nvPr/>
        </p:nvPicPr>
        <p:blipFill rotWithShape="1">
          <a:blip r:embed="rId2">
            <a:alphaModFix amt="10000"/>
          </a:blip>
          <a:srcRect b="0" l="0" r="0" t="0"/>
          <a:stretch/>
        </p:blipFill>
        <p:spPr>
          <a:xfrm>
            <a:off x="1" y="0"/>
            <a:ext cx="24383996" cy="13729250"/>
          </a:xfrm>
          <a:prstGeom prst="rect">
            <a:avLst/>
          </a:prstGeom>
          <a:noFill/>
          <a:ln>
            <a:noFill/>
          </a:ln>
        </p:spPr>
      </p:pic>
      <p:sp>
        <p:nvSpPr>
          <p:cNvPr id="298" name="Google Shape;298;p134"/>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A80"/>
                </a:solidFill>
                <a:latin typeface="Montserrat"/>
                <a:ea typeface="Montserrat"/>
                <a:cs typeface="Montserrat"/>
                <a:sym typeface="Montserrat"/>
              </a:rPr>
              <a:t>RESPECT AND BOUNDARIES</a:t>
            </a:r>
            <a:endParaRPr b="0" i="0" sz="1400" u="none" cap="none" strike="noStrike">
              <a:solidFill>
                <a:srgbClr val="000000"/>
              </a:solidFill>
              <a:latin typeface="Arial"/>
              <a:ea typeface="Arial"/>
              <a:cs typeface="Arial"/>
              <a:sym typeface="Arial"/>
            </a:endParaRPr>
          </a:p>
        </p:txBody>
      </p:sp>
      <p:sp>
        <p:nvSpPr>
          <p:cNvPr id="299" name="Google Shape;299;p134"/>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A80"/>
                </a:solidFill>
                <a:latin typeface="Montserrat Medium"/>
                <a:ea typeface="Montserrat Medium"/>
                <a:cs typeface="Montserrat Medium"/>
                <a:sym typeface="Montserrat Medium"/>
              </a:rPr>
              <a:t>LESSON 1</a:t>
            </a:r>
            <a:endParaRPr b="0" i="0" sz="1400" u="none" cap="none" strike="noStrike">
              <a:solidFill>
                <a:srgbClr val="000000"/>
              </a:solidFill>
              <a:latin typeface="Arial"/>
              <a:ea typeface="Arial"/>
              <a:cs typeface="Arial"/>
              <a:sym typeface="Arial"/>
            </a:endParaRPr>
          </a:p>
        </p:txBody>
      </p:sp>
      <p:pic>
        <p:nvPicPr>
          <p:cNvPr id="300" name="Google Shape;300;p134"/>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301" name="Google Shape;301;p134"/>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A80"/>
                </a:solidFill>
                <a:latin typeface="Montserrat Medium"/>
                <a:ea typeface="Montserrat Medium"/>
                <a:cs typeface="Montserrat Medium"/>
                <a:sym typeface="Montserrat Medium"/>
              </a:rPr>
              <a:t>‹#›</a:t>
            </a:fld>
            <a:endParaRPr b="0" i="0" sz="1200" u="none" cap="none" strike="noStrike">
              <a:solidFill>
                <a:srgbClr val="007A80"/>
              </a:solidFill>
              <a:latin typeface="Montserrat Medium"/>
              <a:ea typeface="Montserrat Medium"/>
              <a:cs typeface="Montserrat Medium"/>
              <a:sym typeface="Montserrat Medium"/>
            </a:endParaRPr>
          </a:p>
        </p:txBody>
      </p:sp>
      <p:sp>
        <p:nvSpPr>
          <p:cNvPr id="302" name="Google Shape;302;p134"/>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A80"/>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2-Blue Pattern-SlantedDash">
  <p:cSld name="L2-Blue Pattern-SlantedDash">
    <p:spTree>
      <p:nvGrpSpPr>
        <p:cNvPr id="303" name="Shape 303"/>
        <p:cNvGrpSpPr/>
        <p:nvPr/>
      </p:nvGrpSpPr>
      <p:grpSpPr>
        <a:xfrm>
          <a:off x="0" y="0"/>
          <a:ext cx="0" cy="0"/>
          <a:chOff x="0" y="0"/>
          <a:chExt cx="0" cy="0"/>
        </a:xfrm>
      </p:grpSpPr>
      <p:pic>
        <p:nvPicPr>
          <p:cNvPr id="304" name="Google Shape;304;p135"/>
          <p:cNvPicPr preferRelativeResize="0"/>
          <p:nvPr/>
        </p:nvPicPr>
        <p:blipFill rotWithShape="1">
          <a:blip r:embed="rId2">
            <a:alphaModFix amt="10000"/>
          </a:blip>
          <a:srcRect b="0" l="0" r="0" t="0"/>
          <a:stretch/>
        </p:blipFill>
        <p:spPr>
          <a:xfrm>
            <a:off x="1" y="0"/>
            <a:ext cx="24383996" cy="13729250"/>
          </a:xfrm>
          <a:prstGeom prst="rect">
            <a:avLst/>
          </a:prstGeom>
          <a:noFill/>
          <a:ln>
            <a:noFill/>
          </a:ln>
        </p:spPr>
      </p:pic>
      <p:sp>
        <p:nvSpPr>
          <p:cNvPr id="305" name="Google Shape;305;p135"/>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3AA"/>
                </a:solidFill>
                <a:latin typeface="Montserrat"/>
                <a:ea typeface="Montserrat"/>
                <a:cs typeface="Montserrat"/>
                <a:sym typeface="Montserrat"/>
              </a:rPr>
              <a:t>HEALTHY ONLINE RELATIONSHIPS</a:t>
            </a:r>
            <a:endParaRPr b="0" i="0" sz="1400" u="none" cap="none" strike="noStrike">
              <a:solidFill>
                <a:srgbClr val="000000"/>
              </a:solidFill>
              <a:latin typeface="Arial"/>
              <a:ea typeface="Arial"/>
              <a:cs typeface="Arial"/>
              <a:sym typeface="Arial"/>
            </a:endParaRPr>
          </a:p>
        </p:txBody>
      </p:sp>
      <p:sp>
        <p:nvSpPr>
          <p:cNvPr id="306" name="Google Shape;306;p135"/>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3AA"/>
                </a:solidFill>
                <a:latin typeface="Montserrat Medium"/>
                <a:ea typeface="Montserrat Medium"/>
                <a:cs typeface="Montserrat Medium"/>
                <a:sym typeface="Montserrat Medium"/>
              </a:rPr>
              <a:t>LESSON 2</a:t>
            </a:r>
            <a:endParaRPr b="0" i="0" sz="1400" u="none" cap="none" strike="noStrike">
              <a:solidFill>
                <a:srgbClr val="000000"/>
              </a:solidFill>
              <a:latin typeface="Arial"/>
              <a:ea typeface="Arial"/>
              <a:cs typeface="Arial"/>
              <a:sym typeface="Arial"/>
            </a:endParaRPr>
          </a:p>
        </p:txBody>
      </p:sp>
      <p:pic>
        <p:nvPicPr>
          <p:cNvPr id="307" name="Google Shape;307;p135"/>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308" name="Google Shape;308;p135"/>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3AA"/>
                </a:solidFill>
                <a:latin typeface="Montserrat Medium"/>
                <a:ea typeface="Montserrat Medium"/>
                <a:cs typeface="Montserrat Medium"/>
                <a:sym typeface="Montserrat Medium"/>
              </a:rPr>
              <a:t>‹#›</a:t>
            </a:fld>
            <a:endParaRPr b="0" i="0" sz="1200" u="none" cap="none" strike="noStrike">
              <a:solidFill>
                <a:srgbClr val="0073AA"/>
              </a:solidFill>
              <a:latin typeface="Montserrat Medium"/>
              <a:ea typeface="Montserrat Medium"/>
              <a:cs typeface="Montserrat Medium"/>
              <a:sym typeface="Montserrat Medium"/>
            </a:endParaRPr>
          </a:p>
        </p:txBody>
      </p:sp>
      <p:sp>
        <p:nvSpPr>
          <p:cNvPr id="309" name="Google Shape;309;p135"/>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3AA"/>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3-Teal Pattern-SlantedDash">
  <p:cSld name="L3-Teal Pattern-SlantedDash">
    <p:spTree>
      <p:nvGrpSpPr>
        <p:cNvPr id="310" name="Shape 310"/>
        <p:cNvGrpSpPr/>
        <p:nvPr/>
      </p:nvGrpSpPr>
      <p:grpSpPr>
        <a:xfrm>
          <a:off x="0" y="0"/>
          <a:ext cx="0" cy="0"/>
          <a:chOff x="0" y="0"/>
          <a:chExt cx="0" cy="0"/>
        </a:xfrm>
      </p:grpSpPr>
      <p:pic>
        <p:nvPicPr>
          <p:cNvPr id="311" name="Google Shape;311;p136"/>
          <p:cNvPicPr preferRelativeResize="0"/>
          <p:nvPr/>
        </p:nvPicPr>
        <p:blipFill rotWithShape="1">
          <a:blip r:embed="rId2">
            <a:alphaModFix amt="10000"/>
          </a:blip>
          <a:srcRect b="0" l="0" r="0" t="0"/>
          <a:stretch/>
        </p:blipFill>
        <p:spPr>
          <a:xfrm>
            <a:off x="1" y="0"/>
            <a:ext cx="24383996" cy="13729250"/>
          </a:xfrm>
          <a:prstGeom prst="rect">
            <a:avLst/>
          </a:prstGeom>
          <a:noFill/>
          <a:ln>
            <a:noFill/>
          </a:ln>
        </p:spPr>
      </p:pic>
      <p:sp>
        <p:nvSpPr>
          <p:cNvPr id="312" name="Google Shape;312;p136"/>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A80"/>
                </a:solidFill>
                <a:latin typeface="Montserrat"/>
                <a:ea typeface="Montserrat"/>
                <a:cs typeface="Montserrat"/>
                <a:sym typeface="Montserrat"/>
              </a:rPr>
              <a:t>WHAT IS VERIFICATION?</a:t>
            </a:r>
            <a:endParaRPr b="0" i="0" sz="1400" u="none" cap="none" strike="noStrike">
              <a:solidFill>
                <a:srgbClr val="000000"/>
              </a:solidFill>
              <a:latin typeface="Arial"/>
              <a:ea typeface="Arial"/>
              <a:cs typeface="Arial"/>
              <a:sym typeface="Arial"/>
            </a:endParaRPr>
          </a:p>
        </p:txBody>
      </p:sp>
      <p:sp>
        <p:nvSpPr>
          <p:cNvPr id="313" name="Google Shape;313;p136"/>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A80"/>
                </a:solidFill>
                <a:latin typeface="Montserrat Medium"/>
                <a:ea typeface="Montserrat Medium"/>
                <a:cs typeface="Montserrat Medium"/>
                <a:sym typeface="Montserrat Medium"/>
              </a:rPr>
              <a:t>LESSON 3</a:t>
            </a:r>
            <a:endParaRPr b="0" i="0" sz="1400" u="none" cap="none" strike="noStrike">
              <a:solidFill>
                <a:srgbClr val="000000"/>
              </a:solidFill>
              <a:latin typeface="Arial"/>
              <a:ea typeface="Arial"/>
              <a:cs typeface="Arial"/>
              <a:sym typeface="Arial"/>
            </a:endParaRPr>
          </a:p>
        </p:txBody>
      </p:sp>
      <p:pic>
        <p:nvPicPr>
          <p:cNvPr id="314" name="Google Shape;314;p136"/>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315" name="Google Shape;315;p136"/>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A80"/>
                </a:solidFill>
                <a:latin typeface="Montserrat Medium"/>
                <a:ea typeface="Montserrat Medium"/>
                <a:cs typeface="Montserrat Medium"/>
                <a:sym typeface="Montserrat Medium"/>
              </a:rPr>
              <a:t>‹#›</a:t>
            </a:fld>
            <a:endParaRPr b="0" i="0" sz="1200" u="none" cap="none" strike="noStrike">
              <a:solidFill>
                <a:srgbClr val="007A80"/>
              </a:solidFill>
              <a:latin typeface="Montserrat Medium"/>
              <a:ea typeface="Montserrat Medium"/>
              <a:cs typeface="Montserrat Medium"/>
              <a:sym typeface="Montserrat Medium"/>
            </a:endParaRPr>
          </a:p>
        </p:txBody>
      </p:sp>
      <p:sp>
        <p:nvSpPr>
          <p:cNvPr id="316" name="Google Shape;316;p136"/>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A80"/>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6-Blue Pattern-SlantedDash">
  <p:cSld name="L6-Blue Pattern-SlantedDash">
    <p:spTree>
      <p:nvGrpSpPr>
        <p:cNvPr id="317" name="Shape 317"/>
        <p:cNvGrpSpPr/>
        <p:nvPr/>
      </p:nvGrpSpPr>
      <p:grpSpPr>
        <a:xfrm>
          <a:off x="0" y="0"/>
          <a:ext cx="0" cy="0"/>
          <a:chOff x="0" y="0"/>
          <a:chExt cx="0" cy="0"/>
        </a:xfrm>
      </p:grpSpPr>
      <p:pic>
        <p:nvPicPr>
          <p:cNvPr id="318" name="Google Shape;318;p137"/>
          <p:cNvPicPr preferRelativeResize="0"/>
          <p:nvPr/>
        </p:nvPicPr>
        <p:blipFill rotWithShape="1">
          <a:blip r:embed="rId2">
            <a:alphaModFix amt="10000"/>
          </a:blip>
          <a:srcRect b="0" l="0" r="0" t="0"/>
          <a:stretch/>
        </p:blipFill>
        <p:spPr>
          <a:xfrm>
            <a:off x="1" y="0"/>
            <a:ext cx="24383996" cy="13729250"/>
          </a:xfrm>
          <a:prstGeom prst="rect">
            <a:avLst/>
          </a:prstGeom>
          <a:noFill/>
          <a:ln>
            <a:noFill/>
          </a:ln>
        </p:spPr>
      </p:pic>
      <p:sp>
        <p:nvSpPr>
          <p:cNvPr id="319" name="Google Shape;319;p137"/>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5A8C"/>
                </a:solidFill>
                <a:latin typeface="Montserrat"/>
                <a:ea typeface="Montserrat"/>
                <a:cs typeface="Montserrat"/>
                <a:sym typeface="Montserrat"/>
              </a:rPr>
              <a:t>BEST POSSIBLE SELF</a:t>
            </a:r>
            <a:endParaRPr b="0" i="0" sz="1400" u="none" cap="none" strike="noStrike">
              <a:solidFill>
                <a:srgbClr val="000000"/>
              </a:solidFill>
              <a:latin typeface="Arial"/>
              <a:ea typeface="Arial"/>
              <a:cs typeface="Arial"/>
              <a:sym typeface="Arial"/>
            </a:endParaRPr>
          </a:p>
        </p:txBody>
      </p:sp>
      <p:sp>
        <p:nvSpPr>
          <p:cNvPr id="320" name="Google Shape;320;p137"/>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5A8C"/>
                </a:solidFill>
                <a:latin typeface="Montserrat Medium"/>
                <a:ea typeface="Montserrat Medium"/>
                <a:cs typeface="Montserrat Medium"/>
                <a:sym typeface="Montserrat Medium"/>
              </a:rPr>
              <a:t>LESSON 6</a:t>
            </a:r>
            <a:endParaRPr b="0" i="0" sz="1400" u="none" cap="none" strike="noStrike">
              <a:solidFill>
                <a:srgbClr val="000000"/>
              </a:solidFill>
              <a:latin typeface="Arial"/>
              <a:ea typeface="Arial"/>
              <a:cs typeface="Arial"/>
              <a:sym typeface="Arial"/>
            </a:endParaRPr>
          </a:p>
        </p:txBody>
      </p:sp>
      <p:pic>
        <p:nvPicPr>
          <p:cNvPr id="321" name="Google Shape;321;p137"/>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322" name="Google Shape;322;p137"/>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3AA"/>
                </a:solidFill>
                <a:latin typeface="Montserrat Medium"/>
                <a:ea typeface="Montserrat Medium"/>
                <a:cs typeface="Montserrat Medium"/>
                <a:sym typeface="Montserrat Medium"/>
              </a:rPr>
              <a:t>‹#›</a:t>
            </a:fld>
            <a:endParaRPr b="0" i="0" sz="1200" u="none" cap="none" strike="noStrike">
              <a:solidFill>
                <a:srgbClr val="0073AA"/>
              </a:solidFill>
              <a:latin typeface="Montserrat Medium"/>
              <a:ea typeface="Montserrat Medium"/>
              <a:cs typeface="Montserrat Medium"/>
              <a:sym typeface="Montserrat Medium"/>
            </a:endParaRPr>
          </a:p>
        </p:txBody>
      </p:sp>
      <p:sp>
        <p:nvSpPr>
          <p:cNvPr id="323" name="Google Shape;323;p137"/>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3AA"/>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l Pattern-Block Checks">
  <p:cSld name="Teal Pattern-Block Checks">
    <p:spTree>
      <p:nvGrpSpPr>
        <p:cNvPr id="35" name="Shape 35"/>
        <p:cNvGrpSpPr/>
        <p:nvPr/>
      </p:nvGrpSpPr>
      <p:grpSpPr>
        <a:xfrm>
          <a:off x="0" y="0"/>
          <a:ext cx="0" cy="0"/>
          <a:chOff x="0" y="0"/>
          <a:chExt cx="0" cy="0"/>
        </a:xfrm>
      </p:grpSpPr>
      <p:pic>
        <p:nvPicPr>
          <p:cNvPr id="36" name="Google Shape;36;p84"/>
          <p:cNvPicPr preferRelativeResize="0"/>
          <p:nvPr/>
        </p:nvPicPr>
        <p:blipFill rotWithShape="1">
          <a:blip r:embed="rId2">
            <a:alphaModFix amt="20000"/>
          </a:blip>
          <a:srcRect b="48" l="0" r="0" t="48"/>
          <a:stretch/>
        </p:blipFill>
        <p:spPr>
          <a:xfrm>
            <a:off x="0" y="-1"/>
            <a:ext cx="24383999" cy="13716000"/>
          </a:xfrm>
          <a:prstGeom prst="rect">
            <a:avLst/>
          </a:prstGeom>
          <a:noFill/>
          <a:ln>
            <a:noFill/>
          </a:ln>
        </p:spPr>
      </p:pic>
      <p:sp>
        <p:nvSpPr>
          <p:cNvPr id="37" name="Google Shape;37;p84"/>
          <p:cNvSpPr/>
          <p:nvPr/>
        </p:nvSpPr>
        <p:spPr>
          <a:xfrm>
            <a:off x="-1" y="0"/>
            <a:ext cx="12192000" cy="13716000"/>
          </a:xfrm>
          <a:prstGeom prst="rect">
            <a:avLst/>
          </a:prstGeom>
          <a:solidFill>
            <a:srgbClr val="BEE1DC"/>
          </a:solidFill>
          <a:ln>
            <a:noFill/>
          </a:ln>
        </p:spPr>
        <p:txBody>
          <a:bodyPr anchorCtr="0" anchor="ctr" bIns="45700" lIns="91425" spcFirstLastPara="1" rIns="91425" wrap="square" tIns="45700">
            <a:noAutofit/>
          </a:bodyPr>
          <a:lstStyle/>
          <a:p>
            <a:pPr indent="0" lvl="0" marL="0" marR="0" rtl="0" algn="ctr">
              <a:lnSpc>
                <a:spcPct val="125000"/>
              </a:lnSpc>
              <a:spcBef>
                <a:spcPts val="0"/>
              </a:spcBef>
              <a:spcAft>
                <a:spcPts val="0"/>
              </a:spcAft>
              <a:buClr>
                <a:srgbClr val="000000"/>
              </a:buClr>
              <a:buSzPts val="2400"/>
              <a:buFont typeface="Arial"/>
              <a:buNone/>
            </a:pPr>
            <a:r>
              <a:t/>
            </a:r>
            <a:endParaRPr b="0" i="0" sz="2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2-Blue Pattern-RandomDash">
  <p:cSld name="L2-Blue Pattern-RandomDash">
    <p:spTree>
      <p:nvGrpSpPr>
        <p:cNvPr id="324" name="Shape 324"/>
        <p:cNvGrpSpPr/>
        <p:nvPr/>
      </p:nvGrpSpPr>
      <p:grpSpPr>
        <a:xfrm>
          <a:off x="0" y="0"/>
          <a:ext cx="0" cy="0"/>
          <a:chOff x="0" y="0"/>
          <a:chExt cx="0" cy="0"/>
        </a:xfrm>
      </p:grpSpPr>
      <p:pic>
        <p:nvPicPr>
          <p:cNvPr id="325" name="Google Shape;325;p138"/>
          <p:cNvPicPr preferRelativeResize="0"/>
          <p:nvPr/>
        </p:nvPicPr>
        <p:blipFill rotWithShape="1">
          <a:blip r:embed="rId2">
            <a:alphaModFix amt="10000"/>
          </a:blip>
          <a:srcRect b="0" l="0" r="0" t="0"/>
          <a:stretch/>
        </p:blipFill>
        <p:spPr>
          <a:xfrm>
            <a:off x="1" y="0"/>
            <a:ext cx="24383996" cy="13729249"/>
          </a:xfrm>
          <a:prstGeom prst="rect">
            <a:avLst/>
          </a:prstGeom>
          <a:noFill/>
          <a:ln>
            <a:noFill/>
          </a:ln>
        </p:spPr>
      </p:pic>
      <p:sp>
        <p:nvSpPr>
          <p:cNvPr id="326" name="Google Shape;326;p138"/>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A80"/>
                </a:solidFill>
                <a:latin typeface="Montserrat"/>
                <a:ea typeface="Montserrat"/>
                <a:cs typeface="Montserrat"/>
                <a:sym typeface="Montserrat"/>
              </a:rPr>
              <a:t>RESPECT AND BOUNDARIES</a:t>
            </a:r>
            <a:endParaRPr b="0" i="0" sz="1400" u="none" cap="none" strike="noStrike">
              <a:solidFill>
                <a:srgbClr val="000000"/>
              </a:solidFill>
              <a:latin typeface="Arial"/>
              <a:ea typeface="Arial"/>
              <a:cs typeface="Arial"/>
              <a:sym typeface="Arial"/>
            </a:endParaRPr>
          </a:p>
        </p:txBody>
      </p:sp>
      <p:sp>
        <p:nvSpPr>
          <p:cNvPr id="327" name="Google Shape;327;p138"/>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A80"/>
                </a:solidFill>
                <a:latin typeface="Montserrat Medium"/>
                <a:ea typeface="Montserrat Medium"/>
                <a:cs typeface="Montserrat Medium"/>
                <a:sym typeface="Montserrat Medium"/>
              </a:rPr>
              <a:t>LESSON 1</a:t>
            </a:r>
            <a:endParaRPr b="0" i="0" sz="1400" u="none" cap="none" strike="noStrike">
              <a:solidFill>
                <a:srgbClr val="000000"/>
              </a:solidFill>
              <a:latin typeface="Arial"/>
              <a:ea typeface="Arial"/>
              <a:cs typeface="Arial"/>
              <a:sym typeface="Arial"/>
            </a:endParaRPr>
          </a:p>
        </p:txBody>
      </p:sp>
      <p:pic>
        <p:nvPicPr>
          <p:cNvPr id="328" name="Google Shape;328;p138"/>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329" name="Google Shape;329;p138"/>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A80"/>
                </a:solidFill>
                <a:latin typeface="Montserrat Medium"/>
                <a:ea typeface="Montserrat Medium"/>
                <a:cs typeface="Montserrat Medium"/>
                <a:sym typeface="Montserrat Medium"/>
              </a:rPr>
              <a:t>‹#›</a:t>
            </a:fld>
            <a:endParaRPr b="0" i="0" sz="1200" u="none" cap="none" strike="noStrike">
              <a:solidFill>
                <a:srgbClr val="007A80"/>
              </a:solidFill>
              <a:latin typeface="Montserrat Medium"/>
              <a:ea typeface="Montserrat Medium"/>
              <a:cs typeface="Montserrat Medium"/>
              <a:sym typeface="Montserrat Medium"/>
            </a:endParaRPr>
          </a:p>
        </p:txBody>
      </p:sp>
      <p:sp>
        <p:nvSpPr>
          <p:cNvPr id="330" name="Google Shape;330;p138"/>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A80"/>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2-Blue Pattern-RandomDash">
  <p:cSld name="1_L2-Blue Pattern-RandomDash">
    <p:spTree>
      <p:nvGrpSpPr>
        <p:cNvPr id="331" name="Shape 331"/>
        <p:cNvGrpSpPr/>
        <p:nvPr/>
      </p:nvGrpSpPr>
      <p:grpSpPr>
        <a:xfrm>
          <a:off x="0" y="0"/>
          <a:ext cx="0" cy="0"/>
          <a:chOff x="0" y="0"/>
          <a:chExt cx="0" cy="0"/>
        </a:xfrm>
      </p:grpSpPr>
      <p:pic>
        <p:nvPicPr>
          <p:cNvPr id="332" name="Google Shape;332;p139"/>
          <p:cNvPicPr preferRelativeResize="0"/>
          <p:nvPr/>
        </p:nvPicPr>
        <p:blipFill rotWithShape="1">
          <a:blip r:embed="rId2">
            <a:alphaModFix amt="10000"/>
          </a:blip>
          <a:srcRect b="0" l="0" r="0" t="0"/>
          <a:stretch/>
        </p:blipFill>
        <p:spPr>
          <a:xfrm>
            <a:off x="1" y="0"/>
            <a:ext cx="24383996" cy="13729249"/>
          </a:xfrm>
          <a:prstGeom prst="rect">
            <a:avLst/>
          </a:prstGeom>
          <a:noFill/>
          <a:ln>
            <a:noFill/>
          </a:ln>
        </p:spPr>
      </p:pic>
      <p:sp>
        <p:nvSpPr>
          <p:cNvPr id="333" name="Google Shape;333;p139"/>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3AA"/>
                </a:solidFill>
                <a:latin typeface="Montserrat"/>
                <a:ea typeface="Montserrat"/>
                <a:cs typeface="Montserrat"/>
                <a:sym typeface="Montserrat"/>
              </a:rPr>
              <a:t>HEALTHY ONLINE RELATIONSHIPS</a:t>
            </a:r>
            <a:endParaRPr b="0" i="0" sz="1400" u="none" cap="none" strike="noStrike">
              <a:solidFill>
                <a:srgbClr val="000000"/>
              </a:solidFill>
              <a:latin typeface="Arial"/>
              <a:ea typeface="Arial"/>
              <a:cs typeface="Arial"/>
              <a:sym typeface="Arial"/>
            </a:endParaRPr>
          </a:p>
        </p:txBody>
      </p:sp>
      <p:sp>
        <p:nvSpPr>
          <p:cNvPr id="334" name="Google Shape;334;p139"/>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3AA"/>
                </a:solidFill>
                <a:latin typeface="Montserrat Medium"/>
                <a:ea typeface="Montserrat Medium"/>
                <a:cs typeface="Montserrat Medium"/>
                <a:sym typeface="Montserrat Medium"/>
              </a:rPr>
              <a:t>LESSON 2</a:t>
            </a:r>
            <a:endParaRPr b="0" i="0" sz="1400" u="none" cap="none" strike="noStrike">
              <a:solidFill>
                <a:srgbClr val="000000"/>
              </a:solidFill>
              <a:latin typeface="Arial"/>
              <a:ea typeface="Arial"/>
              <a:cs typeface="Arial"/>
              <a:sym typeface="Arial"/>
            </a:endParaRPr>
          </a:p>
        </p:txBody>
      </p:sp>
      <p:pic>
        <p:nvPicPr>
          <p:cNvPr id="335" name="Google Shape;335;p139"/>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336" name="Google Shape;336;p139"/>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3AA"/>
                </a:solidFill>
                <a:latin typeface="Montserrat Medium"/>
                <a:ea typeface="Montserrat Medium"/>
                <a:cs typeface="Montserrat Medium"/>
                <a:sym typeface="Montserrat Medium"/>
              </a:rPr>
              <a:t>‹#›</a:t>
            </a:fld>
            <a:endParaRPr b="0" i="0" sz="1200" u="none" cap="none" strike="noStrike">
              <a:solidFill>
                <a:srgbClr val="0073AA"/>
              </a:solidFill>
              <a:latin typeface="Montserrat Medium"/>
              <a:ea typeface="Montserrat Medium"/>
              <a:cs typeface="Montserrat Medium"/>
              <a:sym typeface="Montserrat Medium"/>
            </a:endParaRPr>
          </a:p>
        </p:txBody>
      </p:sp>
      <p:sp>
        <p:nvSpPr>
          <p:cNvPr id="337" name="Google Shape;337;p139"/>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3AA"/>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1-Teal Pattern-Squiggly">
  <p:cSld name="L1-Teal Pattern-Squiggly">
    <p:spTree>
      <p:nvGrpSpPr>
        <p:cNvPr id="338" name="Shape 338"/>
        <p:cNvGrpSpPr/>
        <p:nvPr/>
      </p:nvGrpSpPr>
      <p:grpSpPr>
        <a:xfrm>
          <a:off x="0" y="0"/>
          <a:ext cx="0" cy="0"/>
          <a:chOff x="0" y="0"/>
          <a:chExt cx="0" cy="0"/>
        </a:xfrm>
      </p:grpSpPr>
      <p:pic>
        <p:nvPicPr>
          <p:cNvPr id="339" name="Google Shape;339;p140"/>
          <p:cNvPicPr preferRelativeResize="0"/>
          <p:nvPr/>
        </p:nvPicPr>
        <p:blipFill rotWithShape="1">
          <a:blip r:embed="rId2">
            <a:alphaModFix amt="10000"/>
          </a:blip>
          <a:srcRect b="48" l="0" r="0" t="48"/>
          <a:stretch/>
        </p:blipFill>
        <p:spPr>
          <a:xfrm>
            <a:off x="0" y="6625"/>
            <a:ext cx="24384001" cy="13716000"/>
          </a:xfrm>
          <a:prstGeom prst="rect">
            <a:avLst/>
          </a:prstGeom>
          <a:noFill/>
          <a:ln>
            <a:noFill/>
          </a:ln>
        </p:spPr>
      </p:pic>
      <p:sp>
        <p:nvSpPr>
          <p:cNvPr id="340" name="Google Shape;340;p140"/>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A80"/>
                </a:solidFill>
                <a:latin typeface="Montserrat"/>
                <a:ea typeface="Montserrat"/>
                <a:cs typeface="Montserrat"/>
                <a:sym typeface="Montserrat"/>
              </a:rPr>
              <a:t>RESPECT AND BOUNDARIES</a:t>
            </a:r>
            <a:endParaRPr b="0" i="0" sz="1400" u="none" cap="none" strike="noStrike">
              <a:solidFill>
                <a:srgbClr val="000000"/>
              </a:solidFill>
              <a:latin typeface="Arial"/>
              <a:ea typeface="Arial"/>
              <a:cs typeface="Arial"/>
              <a:sym typeface="Arial"/>
            </a:endParaRPr>
          </a:p>
        </p:txBody>
      </p:sp>
      <p:sp>
        <p:nvSpPr>
          <p:cNvPr id="341" name="Google Shape;341;p140"/>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A80"/>
                </a:solidFill>
                <a:latin typeface="Montserrat Medium"/>
                <a:ea typeface="Montserrat Medium"/>
                <a:cs typeface="Montserrat Medium"/>
                <a:sym typeface="Montserrat Medium"/>
              </a:rPr>
              <a:t>LESSON 1</a:t>
            </a:r>
            <a:endParaRPr b="0" i="0" sz="1400" u="none" cap="none" strike="noStrike">
              <a:solidFill>
                <a:srgbClr val="000000"/>
              </a:solidFill>
              <a:latin typeface="Arial"/>
              <a:ea typeface="Arial"/>
              <a:cs typeface="Arial"/>
              <a:sym typeface="Arial"/>
            </a:endParaRPr>
          </a:p>
        </p:txBody>
      </p:sp>
      <p:pic>
        <p:nvPicPr>
          <p:cNvPr id="342" name="Google Shape;342;p140"/>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343" name="Google Shape;343;p140"/>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A80"/>
                </a:solidFill>
                <a:latin typeface="Montserrat Medium"/>
                <a:ea typeface="Montserrat Medium"/>
                <a:cs typeface="Montserrat Medium"/>
                <a:sym typeface="Montserrat Medium"/>
              </a:rPr>
              <a:t>‹#›</a:t>
            </a:fld>
            <a:endParaRPr b="0" i="0" sz="1200" u="none" cap="none" strike="noStrike">
              <a:solidFill>
                <a:srgbClr val="007A80"/>
              </a:solidFill>
              <a:latin typeface="Montserrat Medium"/>
              <a:ea typeface="Montserrat Medium"/>
              <a:cs typeface="Montserrat Medium"/>
              <a:sym typeface="Montserrat Medium"/>
            </a:endParaRPr>
          </a:p>
        </p:txBody>
      </p:sp>
      <p:sp>
        <p:nvSpPr>
          <p:cNvPr id="344" name="Google Shape;344;p140"/>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A80"/>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3-Teal Pattern-Squiggly">
  <p:cSld name="L3-Teal Pattern-Squiggly">
    <p:spTree>
      <p:nvGrpSpPr>
        <p:cNvPr id="345" name="Shape 345"/>
        <p:cNvGrpSpPr/>
        <p:nvPr/>
      </p:nvGrpSpPr>
      <p:grpSpPr>
        <a:xfrm>
          <a:off x="0" y="0"/>
          <a:ext cx="0" cy="0"/>
          <a:chOff x="0" y="0"/>
          <a:chExt cx="0" cy="0"/>
        </a:xfrm>
      </p:grpSpPr>
      <p:pic>
        <p:nvPicPr>
          <p:cNvPr id="346" name="Google Shape;346;p141"/>
          <p:cNvPicPr preferRelativeResize="0"/>
          <p:nvPr/>
        </p:nvPicPr>
        <p:blipFill rotWithShape="1">
          <a:blip r:embed="rId2">
            <a:alphaModFix amt="10000"/>
          </a:blip>
          <a:srcRect b="48" l="0" r="0" t="48"/>
          <a:stretch/>
        </p:blipFill>
        <p:spPr>
          <a:xfrm>
            <a:off x="0" y="6625"/>
            <a:ext cx="24384001" cy="13716000"/>
          </a:xfrm>
          <a:prstGeom prst="rect">
            <a:avLst/>
          </a:prstGeom>
          <a:noFill/>
          <a:ln>
            <a:noFill/>
          </a:ln>
        </p:spPr>
      </p:pic>
      <p:sp>
        <p:nvSpPr>
          <p:cNvPr id="347" name="Google Shape;347;p141"/>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A80"/>
                </a:solidFill>
                <a:latin typeface="Montserrat"/>
                <a:ea typeface="Montserrat"/>
                <a:cs typeface="Montserrat"/>
                <a:sym typeface="Montserrat"/>
              </a:rPr>
              <a:t>WHAT IS VERIFICATION?</a:t>
            </a:r>
            <a:endParaRPr b="0" i="0" sz="1400" u="none" cap="none" strike="noStrike">
              <a:solidFill>
                <a:srgbClr val="000000"/>
              </a:solidFill>
              <a:latin typeface="Arial"/>
              <a:ea typeface="Arial"/>
              <a:cs typeface="Arial"/>
              <a:sym typeface="Arial"/>
            </a:endParaRPr>
          </a:p>
        </p:txBody>
      </p:sp>
      <p:sp>
        <p:nvSpPr>
          <p:cNvPr id="348" name="Google Shape;348;p141"/>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A80"/>
                </a:solidFill>
                <a:latin typeface="Montserrat Medium"/>
                <a:ea typeface="Montserrat Medium"/>
                <a:cs typeface="Montserrat Medium"/>
                <a:sym typeface="Montserrat Medium"/>
              </a:rPr>
              <a:t>LESSON 3</a:t>
            </a:r>
            <a:endParaRPr b="0" i="0" sz="1400" u="none" cap="none" strike="noStrike">
              <a:solidFill>
                <a:srgbClr val="000000"/>
              </a:solidFill>
              <a:latin typeface="Arial"/>
              <a:ea typeface="Arial"/>
              <a:cs typeface="Arial"/>
              <a:sym typeface="Arial"/>
            </a:endParaRPr>
          </a:p>
        </p:txBody>
      </p:sp>
      <p:pic>
        <p:nvPicPr>
          <p:cNvPr id="349" name="Google Shape;349;p141"/>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350" name="Google Shape;350;p141"/>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A80"/>
                </a:solidFill>
                <a:latin typeface="Montserrat Medium"/>
                <a:ea typeface="Montserrat Medium"/>
                <a:cs typeface="Montserrat Medium"/>
                <a:sym typeface="Montserrat Medium"/>
              </a:rPr>
              <a:t>‹#›</a:t>
            </a:fld>
            <a:endParaRPr b="0" i="0" sz="1200" u="none" cap="none" strike="noStrike">
              <a:solidFill>
                <a:srgbClr val="007A80"/>
              </a:solidFill>
              <a:latin typeface="Montserrat Medium"/>
              <a:ea typeface="Montserrat Medium"/>
              <a:cs typeface="Montserrat Medium"/>
              <a:sym typeface="Montserrat Medium"/>
            </a:endParaRPr>
          </a:p>
        </p:txBody>
      </p:sp>
      <p:sp>
        <p:nvSpPr>
          <p:cNvPr id="351" name="Google Shape;351;p141"/>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A80"/>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4-Blue Pattern-Squiggly">
  <p:cSld name="L4-Blue Pattern-Squiggly">
    <p:spTree>
      <p:nvGrpSpPr>
        <p:cNvPr id="352" name="Shape 352"/>
        <p:cNvGrpSpPr/>
        <p:nvPr/>
      </p:nvGrpSpPr>
      <p:grpSpPr>
        <a:xfrm>
          <a:off x="0" y="0"/>
          <a:ext cx="0" cy="0"/>
          <a:chOff x="0" y="0"/>
          <a:chExt cx="0" cy="0"/>
        </a:xfrm>
      </p:grpSpPr>
      <p:pic>
        <p:nvPicPr>
          <p:cNvPr id="353" name="Google Shape;353;p142"/>
          <p:cNvPicPr preferRelativeResize="0"/>
          <p:nvPr/>
        </p:nvPicPr>
        <p:blipFill rotWithShape="1">
          <a:blip r:embed="rId2">
            <a:alphaModFix amt="10000"/>
          </a:blip>
          <a:srcRect b="48" l="0" r="0" t="48"/>
          <a:stretch/>
        </p:blipFill>
        <p:spPr>
          <a:xfrm>
            <a:off x="0" y="6625"/>
            <a:ext cx="24384001" cy="13716000"/>
          </a:xfrm>
          <a:prstGeom prst="rect">
            <a:avLst/>
          </a:prstGeom>
          <a:noFill/>
          <a:ln>
            <a:noFill/>
          </a:ln>
        </p:spPr>
      </p:pic>
      <p:sp>
        <p:nvSpPr>
          <p:cNvPr id="354" name="Google Shape;354;p142"/>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3AA"/>
                </a:solidFill>
                <a:latin typeface="Montserrat"/>
                <a:ea typeface="Montserrat"/>
                <a:cs typeface="Montserrat"/>
                <a:sym typeface="Montserrat"/>
              </a:rPr>
              <a:t>THE VERIFICATION STEPS</a:t>
            </a:r>
            <a:endParaRPr b="0" i="0" sz="1400" u="none" cap="none" strike="noStrike">
              <a:solidFill>
                <a:srgbClr val="000000"/>
              </a:solidFill>
              <a:latin typeface="Arial"/>
              <a:ea typeface="Arial"/>
              <a:cs typeface="Arial"/>
              <a:sym typeface="Arial"/>
            </a:endParaRPr>
          </a:p>
        </p:txBody>
      </p:sp>
      <p:sp>
        <p:nvSpPr>
          <p:cNvPr id="355" name="Google Shape;355;p142"/>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3AA"/>
                </a:solidFill>
                <a:latin typeface="Montserrat Medium"/>
                <a:ea typeface="Montserrat Medium"/>
                <a:cs typeface="Montserrat Medium"/>
                <a:sym typeface="Montserrat Medium"/>
              </a:rPr>
              <a:t>LESSON 4</a:t>
            </a:r>
            <a:endParaRPr b="0" i="0" sz="1400" u="none" cap="none" strike="noStrike">
              <a:solidFill>
                <a:srgbClr val="000000"/>
              </a:solidFill>
              <a:latin typeface="Arial"/>
              <a:ea typeface="Arial"/>
              <a:cs typeface="Arial"/>
              <a:sym typeface="Arial"/>
            </a:endParaRPr>
          </a:p>
        </p:txBody>
      </p:sp>
      <p:pic>
        <p:nvPicPr>
          <p:cNvPr id="356" name="Google Shape;356;p142"/>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357" name="Google Shape;357;p142"/>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3AA"/>
                </a:solidFill>
                <a:latin typeface="Montserrat Medium"/>
                <a:ea typeface="Montserrat Medium"/>
                <a:cs typeface="Montserrat Medium"/>
                <a:sym typeface="Montserrat Medium"/>
              </a:rPr>
              <a:t>‹#›</a:t>
            </a:fld>
            <a:endParaRPr b="0" i="0" sz="1200" u="none" cap="none" strike="noStrike">
              <a:solidFill>
                <a:srgbClr val="0073AA"/>
              </a:solidFill>
              <a:latin typeface="Montserrat Medium"/>
              <a:ea typeface="Montserrat Medium"/>
              <a:cs typeface="Montserrat Medium"/>
              <a:sym typeface="Montserrat Medium"/>
            </a:endParaRPr>
          </a:p>
        </p:txBody>
      </p:sp>
      <p:sp>
        <p:nvSpPr>
          <p:cNvPr id="358" name="Google Shape;358;p142"/>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3AA"/>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6-Blue Pattern-Squiggly">
  <p:cSld name="L6-Blue Pattern-Squiggly">
    <p:spTree>
      <p:nvGrpSpPr>
        <p:cNvPr id="359" name="Shape 359"/>
        <p:cNvGrpSpPr/>
        <p:nvPr/>
      </p:nvGrpSpPr>
      <p:grpSpPr>
        <a:xfrm>
          <a:off x="0" y="0"/>
          <a:ext cx="0" cy="0"/>
          <a:chOff x="0" y="0"/>
          <a:chExt cx="0" cy="0"/>
        </a:xfrm>
      </p:grpSpPr>
      <p:pic>
        <p:nvPicPr>
          <p:cNvPr id="360" name="Google Shape;360;p143"/>
          <p:cNvPicPr preferRelativeResize="0"/>
          <p:nvPr/>
        </p:nvPicPr>
        <p:blipFill rotWithShape="1">
          <a:blip r:embed="rId2">
            <a:alphaModFix amt="10000"/>
          </a:blip>
          <a:srcRect b="48" l="0" r="0" t="48"/>
          <a:stretch/>
        </p:blipFill>
        <p:spPr>
          <a:xfrm>
            <a:off x="0" y="6625"/>
            <a:ext cx="24384001" cy="13716000"/>
          </a:xfrm>
          <a:prstGeom prst="rect">
            <a:avLst/>
          </a:prstGeom>
          <a:noFill/>
          <a:ln>
            <a:noFill/>
          </a:ln>
        </p:spPr>
      </p:pic>
      <p:sp>
        <p:nvSpPr>
          <p:cNvPr id="361" name="Google Shape;361;p143"/>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5A8C"/>
                </a:solidFill>
                <a:latin typeface="Montserrat"/>
                <a:ea typeface="Montserrat"/>
                <a:cs typeface="Montserrat"/>
                <a:sym typeface="Montserrat"/>
              </a:rPr>
              <a:t>BEST POSSIBLE SELF</a:t>
            </a:r>
            <a:endParaRPr b="0" i="0" sz="1400" u="none" cap="none" strike="noStrike">
              <a:solidFill>
                <a:srgbClr val="000000"/>
              </a:solidFill>
              <a:latin typeface="Arial"/>
              <a:ea typeface="Arial"/>
              <a:cs typeface="Arial"/>
              <a:sym typeface="Arial"/>
            </a:endParaRPr>
          </a:p>
        </p:txBody>
      </p:sp>
      <p:sp>
        <p:nvSpPr>
          <p:cNvPr id="362" name="Google Shape;362;p143"/>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5A8C"/>
                </a:solidFill>
                <a:latin typeface="Montserrat Medium"/>
                <a:ea typeface="Montserrat Medium"/>
                <a:cs typeface="Montserrat Medium"/>
                <a:sym typeface="Montserrat Medium"/>
              </a:rPr>
              <a:t>LESSON 6</a:t>
            </a:r>
            <a:endParaRPr b="0" i="0" sz="1400" u="none" cap="none" strike="noStrike">
              <a:solidFill>
                <a:srgbClr val="000000"/>
              </a:solidFill>
              <a:latin typeface="Arial"/>
              <a:ea typeface="Arial"/>
              <a:cs typeface="Arial"/>
              <a:sym typeface="Arial"/>
            </a:endParaRPr>
          </a:p>
        </p:txBody>
      </p:sp>
      <p:pic>
        <p:nvPicPr>
          <p:cNvPr id="363" name="Google Shape;363;p143"/>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364" name="Google Shape;364;p143"/>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3AA"/>
                </a:solidFill>
                <a:latin typeface="Montserrat Medium"/>
                <a:ea typeface="Montserrat Medium"/>
                <a:cs typeface="Montserrat Medium"/>
                <a:sym typeface="Montserrat Medium"/>
              </a:rPr>
              <a:t>‹#›</a:t>
            </a:fld>
            <a:endParaRPr b="0" i="0" sz="1200" u="none" cap="none" strike="noStrike">
              <a:solidFill>
                <a:srgbClr val="0073AA"/>
              </a:solidFill>
              <a:latin typeface="Montserrat Medium"/>
              <a:ea typeface="Montserrat Medium"/>
              <a:cs typeface="Montserrat Medium"/>
              <a:sym typeface="Montserrat Medium"/>
            </a:endParaRPr>
          </a:p>
        </p:txBody>
      </p:sp>
      <p:sp>
        <p:nvSpPr>
          <p:cNvPr id="365" name="Google Shape;365;p143"/>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3AA"/>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l Pattern-Block Dash">
  <p:cSld name="Teal Pattern-Block Dash">
    <p:spTree>
      <p:nvGrpSpPr>
        <p:cNvPr id="366" name="Shape 366"/>
        <p:cNvGrpSpPr/>
        <p:nvPr/>
      </p:nvGrpSpPr>
      <p:grpSpPr>
        <a:xfrm>
          <a:off x="0" y="0"/>
          <a:ext cx="0" cy="0"/>
          <a:chOff x="0" y="0"/>
          <a:chExt cx="0" cy="0"/>
        </a:xfrm>
      </p:grpSpPr>
      <p:pic>
        <p:nvPicPr>
          <p:cNvPr id="367" name="Google Shape;367;p144"/>
          <p:cNvPicPr preferRelativeResize="0"/>
          <p:nvPr/>
        </p:nvPicPr>
        <p:blipFill rotWithShape="1">
          <a:blip r:embed="rId2">
            <a:alphaModFix amt="10000"/>
          </a:blip>
          <a:srcRect b="0" l="0" r="0" t="0"/>
          <a:stretch/>
        </p:blipFill>
        <p:spPr>
          <a:xfrm>
            <a:off x="0" y="0"/>
            <a:ext cx="24383999" cy="13729251"/>
          </a:xfrm>
          <a:prstGeom prst="rect">
            <a:avLst/>
          </a:prstGeom>
          <a:noFill/>
          <a:ln>
            <a:noFill/>
          </a:ln>
        </p:spPr>
      </p:pic>
      <p:sp>
        <p:nvSpPr>
          <p:cNvPr id="368" name="Google Shape;368;p144"/>
          <p:cNvSpPr/>
          <p:nvPr/>
        </p:nvSpPr>
        <p:spPr>
          <a:xfrm>
            <a:off x="-1" y="-70644"/>
            <a:ext cx="24384001" cy="6928643"/>
          </a:xfrm>
          <a:prstGeom prst="rect">
            <a:avLst/>
          </a:prstGeom>
          <a:solidFill>
            <a:srgbClr val="BEE1DC"/>
          </a:solidFill>
          <a:ln>
            <a:noFill/>
          </a:ln>
        </p:spPr>
        <p:txBody>
          <a:bodyPr anchorCtr="0" anchor="ctr" bIns="45700" lIns="91425" spcFirstLastPara="1" rIns="91425" wrap="square" tIns="45700">
            <a:noAutofit/>
          </a:bodyPr>
          <a:lstStyle/>
          <a:p>
            <a:pPr indent="0" lvl="0" marL="0" marR="0" rtl="0" algn="ctr">
              <a:lnSpc>
                <a:spcPct val="125000"/>
              </a:lnSpc>
              <a:spcBef>
                <a:spcPts val="0"/>
              </a:spcBef>
              <a:spcAft>
                <a:spcPts val="0"/>
              </a:spcAft>
              <a:buClr>
                <a:srgbClr val="000000"/>
              </a:buClr>
              <a:buSzPts val="2400"/>
              <a:buFont typeface="Arial"/>
              <a:buNone/>
            </a:pPr>
            <a:r>
              <a:t/>
            </a:r>
            <a:endParaRPr b="0" i="0" sz="2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BG-Blank">
  <p:cSld name="Blue-BG-Blank">
    <p:bg>
      <p:bgPr>
        <a:solidFill>
          <a:srgbClr val="E6F5FA"/>
        </a:solidFill>
      </p:bgPr>
    </p:bg>
    <p:spTree>
      <p:nvGrpSpPr>
        <p:cNvPr id="369" name="Shape 369"/>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l-BG-Blank">
  <p:cSld name="Teal-BG-Blank">
    <p:bg>
      <p:bgPr>
        <a:solidFill>
          <a:srgbClr val="E6F5F0"/>
        </a:solidFill>
      </p:bgPr>
    </p:bg>
    <p:spTree>
      <p:nvGrpSpPr>
        <p:cNvPr id="370" name="Shape 370"/>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eal-BG-Blank">
  <p:cSld name="2_Teal-BG-Blank">
    <p:bg>
      <p:bgPr>
        <a:solidFill>
          <a:srgbClr val="E6F5F0"/>
        </a:solidFill>
      </p:bgPr>
    </p:bg>
    <p:spTree>
      <p:nvGrpSpPr>
        <p:cNvPr id="371" name="Shape 371"/>
        <p:cNvGrpSpPr/>
        <p:nvPr/>
      </p:nvGrpSpPr>
      <p:grpSpPr>
        <a:xfrm>
          <a:off x="0" y="0"/>
          <a:ext cx="0" cy="0"/>
          <a:chOff x="0" y="0"/>
          <a:chExt cx="0" cy="0"/>
        </a:xfrm>
      </p:grpSpPr>
      <p:pic>
        <p:nvPicPr>
          <p:cNvPr id="372" name="Google Shape;372;p147"/>
          <p:cNvPicPr preferRelativeResize="0"/>
          <p:nvPr/>
        </p:nvPicPr>
        <p:blipFill rotWithShape="1">
          <a:blip r:embed="rId2">
            <a:alphaModFix amt="20000"/>
          </a:blip>
          <a:srcRect b="48" l="0" r="0" t="48"/>
          <a:stretch/>
        </p:blipFill>
        <p:spPr>
          <a:xfrm>
            <a:off x="0" y="-1"/>
            <a:ext cx="24383999" cy="13716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al Pattern-Block Dash">
  <p:cSld name="1_Teal Pattern-Block Dash">
    <p:spTree>
      <p:nvGrpSpPr>
        <p:cNvPr id="38" name="Shape 38"/>
        <p:cNvGrpSpPr/>
        <p:nvPr/>
      </p:nvGrpSpPr>
      <p:grpSpPr>
        <a:xfrm>
          <a:off x="0" y="0"/>
          <a:ext cx="0" cy="0"/>
          <a:chOff x="0" y="0"/>
          <a:chExt cx="0" cy="0"/>
        </a:xfrm>
      </p:grpSpPr>
      <p:pic>
        <p:nvPicPr>
          <p:cNvPr id="39" name="Google Shape;39;p85"/>
          <p:cNvPicPr preferRelativeResize="0"/>
          <p:nvPr/>
        </p:nvPicPr>
        <p:blipFill rotWithShape="1">
          <a:blip r:embed="rId2">
            <a:alphaModFix amt="20000"/>
          </a:blip>
          <a:srcRect b="48" l="0" r="0" t="48"/>
          <a:stretch/>
        </p:blipFill>
        <p:spPr>
          <a:xfrm>
            <a:off x="0" y="-1"/>
            <a:ext cx="24383999" cy="13716000"/>
          </a:xfrm>
          <a:prstGeom prst="rect">
            <a:avLst/>
          </a:prstGeom>
          <a:noFill/>
          <a:ln>
            <a:noFill/>
          </a:ln>
        </p:spPr>
      </p:pic>
      <p:sp>
        <p:nvSpPr>
          <p:cNvPr id="40" name="Google Shape;40;p85"/>
          <p:cNvSpPr/>
          <p:nvPr/>
        </p:nvSpPr>
        <p:spPr>
          <a:xfrm>
            <a:off x="-1" y="-70644"/>
            <a:ext cx="24384001" cy="6928643"/>
          </a:xfrm>
          <a:prstGeom prst="rect">
            <a:avLst/>
          </a:prstGeom>
          <a:solidFill>
            <a:srgbClr val="BEE1DC"/>
          </a:solidFill>
          <a:ln>
            <a:noFill/>
          </a:ln>
        </p:spPr>
        <p:txBody>
          <a:bodyPr anchorCtr="0" anchor="ctr" bIns="45700" lIns="91425" spcFirstLastPara="1" rIns="91425" wrap="square" tIns="45700">
            <a:noAutofit/>
          </a:bodyPr>
          <a:lstStyle/>
          <a:p>
            <a:pPr indent="0" lvl="0" marL="0" marR="0" rtl="0" algn="ctr">
              <a:lnSpc>
                <a:spcPct val="125000"/>
              </a:lnSpc>
              <a:spcBef>
                <a:spcPts val="0"/>
              </a:spcBef>
              <a:spcAft>
                <a:spcPts val="0"/>
              </a:spcAft>
              <a:buClr>
                <a:srgbClr val="000000"/>
              </a:buClr>
              <a:buSzPts val="2400"/>
              <a:buFont typeface="Arial"/>
              <a:buNone/>
            </a:pPr>
            <a:r>
              <a:t/>
            </a:r>
            <a:endParaRPr b="0" i="0" sz="2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73" name="Shape 373"/>
        <p:cNvGrpSpPr/>
        <p:nvPr/>
      </p:nvGrpSpPr>
      <p:grpSpPr>
        <a:xfrm>
          <a:off x="0" y="0"/>
          <a:ext cx="0" cy="0"/>
          <a:chOff x="0" y="0"/>
          <a:chExt cx="0" cy="0"/>
        </a:xfrm>
      </p:grpSpPr>
      <p:sp>
        <p:nvSpPr>
          <p:cNvPr id="374" name="Google Shape;374;gd45d6c89b1_1_50"/>
          <p:cNvSpPr txBox="1"/>
          <p:nvPr>
            <p:ph type="ctrTitle"/>
          </p:nvPr>
        </p:nvSpPr>
        <p:spPr>
          <a:xfrm>
            <a:off x="831222" y="1985533"/>
            <a:ext cx="22721700" cy="5473500"/>
          </a:xfrm>
          <a:prstGeom prst="rect">
            <a:avLst/>
          </a:prstGeom>
        </p:spPr>
        <p:txBody>
          <a:bodyPr anchorCtr="0" anchor="b" bIns="0" lIns="0" spcFirstLastPara="1" rIns="0" wrap="square" tIns="0">
            <a:normAutofit/>
          </a:bodyPr>
          <a:lstStyle>
            <a:lvl1pPr lvl="0" rtl="0" algn="ctr">
              <a:spcBef>
                <a:spcPts val="0"/>
              </a:spcBef>
              <a:spcAft>
                <a:spcPts val="0"/>
              </a:spcAft>
              <a:buSzPts val="13900"/>
              <a:buNone/>
              <a:defRPr sz="13900"/>
            </a:lvl1pPr>
            <a:lvl2pPr lvl="1" rtl="0" algn="ctr">
              <a:spcBef>
                <a:spcPts val="0"/>
              </a:spcBef>
              <a:spcAft>
                <a:spcPts val="0"/>
              </a:spcAft>
              <a:buSzPts val="13900"/>
              <a:buNone/>
              <a:defRPr sz="13900"/>
            </a:lvl2pPr>
            <a:lvl3pPr lvl="2" rtl="0" algn="ctr">
              <a:spcBef>
                <a:spcPts val="0"/>
              </a:spcBef>
              <a:spcAft>
                <a:spcPts val="0"/>
              </a:spcAft>
              <a:buSzPts val="13900"/>
              <a:buNone/>
              <a:defRPr sz="13900"/>
            </a:lvl3pPr>
            <a:lvl4pPr lvl="3" rtl="0" algn="ctr">
              <a:spcBef>
                <a:spcPts val="0"/>
              </a:spcBef>
              <a:spcAft>
                <a:spcPts val="0"/>
              </a:spcAft>
              <a:buSzPts val="13900"/>
              <a:buNone/>
              <a:defRPr sz="13900"/>
            </a:lvl4pPr>
            <a:lvl5pPr lvl="4" rtl="0" algn="ctr">
              <a:spcBef>
                <a:spcPts val="0"/>
              </a:spcBef>
              <a:spcAft>
                <a:spcPts val="0"/>
              </a:spcAft>
              <a:buSzPts val="13900"/>
              <a:buNone/>
              <a:defRPr sz="13900"/>
            </a:lvl5pPr>
            <a:lvl6pPr lvl="5" rtl="0" algn="ctr">
              <a:spcBef>
                <a:spcPts val="0"/>
              </a:spcBef>
              <a:spcAft>
                <a:spcPts val="0"/>
              </a:spcAft>
              <a:buSzPts val="13900"/>
              <a:buNone/>
              <a:defRPr sz="13900"/>
            </a:lvl6pPr>
            <a:lvl7pPr lvl="6" rtl="0" algn="ctr">
              <a:spcBef>
                <a:spcPts val="0"/>
              </a:spcBef>
              <a:spcAft>
                <a:spcPts val="0"/>
              </a:spcAft>
              <a:buSzPts val="13900"/>
              <a:buNone/>
              <a:defRPr sz="13900"/>
            </a:lvl7pPr>
            <a:lvl8pPr lvl="7" rtl="0" algn="ctr">
              <a:spcBef>
                <a:spcPts val="0"/>
              </a:spcBef>
              <a:spcAft>
                <a:spcPts val="0"/>
              </a:spcAft>
              <a:buSzPts val="13900"/>
              <a:buNone/>
              <a:defRPr sz="13900"/>
            </a:lvl8pPr>
            <a:lvl9pPr lvl="8" rtl="0" algn="ctr">
              <a:spcBef>
                <a:spcPts val="0"/>
              </a:spcBef>
              <a:spcAft>
                <a:spcPts val="0"/>
              </a:spcAft>
              <a:buSzPts val="13900"/>
              <a:buNone/>
              <a:defRPr sz="13900"/>
            </a:lvl9pPr>
          </a:lstStyle>
          <a:p/>
        </p:txBody>
      </p:sp>
      <p:sp>
        <p:nvSpPr>
          <p:cNvPr id="375" name="Google Shape;375;gd45d6c89b1_1_50"/>
          <p:cNvSpPr txBox="1"/>
          <p:nvPr>
            <p:ph idx="1" type="subTitle"/>
          </p:nvPr>
        </p:nvSpPr>
        <p:spPr>
          <a:xfrm>
            <a:off x="831200" y="7557667"/>
            <a:ext cx="22721700" cy="21135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SzPts val="7500"/>
              <a:buNone/>
              <a:defRPr sz="7500"/>
            </a:lvl1pPr>
            <a:lvl2pPr lvl="1" rtl="0" algn="ctr">
              <a:lnSpc>
                <a:spcPct val="100000"/>
              </a:lnSpc>
              <a:spcBef>
                <a:spcPts val="1200"/>
              </a:spcBef>
              <a:spcAft>
                <a:spcPts val="0"/>
              </a:spcAft>
              <a:buSzPts val="7500"/>
              <a:buNone/>
              <a:defRPr sz="7500"/>
            </a:lvl2pPr>
            <a:lvl3pPr lvl="2" rtl="0" algn="ctr">
              <a:lnSpc>
                <a:spcPct val="100000"/>
              </a:lnSpc>
              <a:spcBef>
                <a:spcPts val="1200"/>
              </a:spcBef>
              <a:spcAft>
                <a:spcPts val="0"/>
              </a:spcAft>
              <a:buSzPts val="7500"/>
              <a:buNone/>
              <a:defRPr sz="7500"/>
            </a:lvl3pPr>
            <a:lvl4pPr lvl="3" rtl="0" algn="ctr">
              <a:lnSpc>
                <a:spcPct val="100000"/>
              </a:lnSpc>
              <a:spcBef>
                <a:spcPts val="1200"/>
              </a:spcBef>
              <a:spcAft>
                <a:spcPts val="0"/>
              </a:spcAft>
              <a:buSzPts val="7500"/>
              <a:buNone/>
              <a:defRPr sz="7500"/>
            </a:lvl4pPr>
            <a:lvl5pPr lvl="4" rtl="0" algn="ctr">
              <a:lnSpc>
                <a:spcPct val="100000"/>
              </a:lnSpc>
              <a:spcBef>
                <a:spcPts val="1200"/>
              </a:spcBef>
              <a:spcAft>
                <a:spcPts val="0"/>
              </a:spcAft>
              <a:buSzPts val="7500"/>
              <a:buNone/>
              <a:defRPr sz="7500"/>
            </a:lvl5pPr>
            <a:lvl6pPr lvl="5" rtl="0" algn="ctr">
              <a:lnSpc>
                <a:spcPct val="100000"/>
              </a:lnSpc>
              <a:spcBef>
                <a:spcPts val="1200"/>
              </a:spcBef>
              <a:spcAft>
                <a:spcPts val="0"/>
              </a:spcAft>
              <a:buSzPts val="7500"/>
              <a:buNone/>
              <a:defRPr sz="7500"/>
            </a:lvl6pPr>
            <a:lvl7pPr lvl="6" rtl="0" algn="ctr">
              <a:lnSpc>
                <a:spcPct val="100000"/>
              </a:lnSpc>
              <a:spcBef>
                <a:spcPts val="0"/>
              </a:spcBef>
              <a:spcAft>
                <a:spcPts val="0"/>
              </a:spcAft>
              <a:buSzPts val="7500"/>
              <a:buNone/>
              <a:defRPr sz="7500"/>
            </a:lvl7pPr>
            <a:lvl8pPr lvl="7" rtl="0" algn="ctr">
              <a:lnSpc>
                <a:spcPct val="100000"/>
              </a:lnSpc>
              <a:spcBef>
                <a:spcPts val="0"/>
              </a:spcBef>
              <a:spcAft>
                <a:spcPts val="0"/>
              </a:spcAft>
              <a:buSzPts val="7500"/>
              <a:buNone/>
              <a:defRPr sz="7500"/>
            </a:lvl8pPr>
            <a:lvl9pPr lvl="8" rtl="0" algn="ctr">
              <a:lnSpc>
                <a:spcPct val="100000"/>
              </a:lnSpc>
              <a:spcBef>
                <a:spcPts val="0"/>
              </a:spcBef>
              <a:spcAft>
                <a:spcPts val="0"/>
              </a:spcAft>
              <a:buSzPts val="7500"/>
              <a:buNone/>
              <a:defRPr sz="7500"/>
            </a:lvl9pPr>
          </a:lstStyle>
          <a:p/>
        </p:txBody>
      </p:sp>
      <p:sp>
        <p:nvSpPr>
          <p:cNvPr id="376" name="Google Shape;376;gd45d6c89b1_1_50"/>
          <p:cNvSpPr txBox="1"/>
          <p:nvPr>
            <p:ph idx="12" type="sldNum"/>
          </p:nvPr>
        </p:nvSpPr>
        <p:spPr>
          <a:xfrm>
            <a:off x="22593221" y="12435245"/>
            <a:ext cx="1463100" cy="1049700"/>
          </a:xfrm>
          <a:prstGeom prst="rect">
            <a:avLst/>
          </a:prstGeom>
          <a:noFill/>
          <a:ln>
            <a:noFill/>
          </a:ln>
        </p:spPr>
        <p:txBody>
          <a:bodyPr anchorCtr="0" anchor="ctr" bIns="243800" lIns="243800" spcFirstLastPara="1" rIns="243800" wrap="square" tIns="243800">
            <a:noAutofit/>
          </a:bodyPr>
          <a:lstStyle>
            <a:lvl1pPr lvl="0" rtl="0">
              <a:buNone/>
              <a:defRPr sz="3700"/>
            </a:lvl1pPr>
            <a:lvl2pPr lvl="1" rtl="0">
              <a:buNone/>
              <a:defRPr sz="3700"/>
            </a:lvl2pPr>
            <a:lvl3pPr lvl="2" rtl="0">
              <a:buNone/>
              <a:defRPr sz="3700"/>
            </a:lvl3pPr>
            <a:lvl4pPr lvl="3" rtl="0">
              <a:buNone/>
              <a:defRPr sz="3700"/>
            </a:lvl4pPr>
            <a:lvl5pPr lvl="4" rtl="0">
              <a:buNone/>
              <a:defRPr sz="3700"/>
            </a:lvl5pPr>
            <a:lvl6pPr lvl="5" rtl="0">
              <a:buNone/>
              <a:defRPr sz="3700"/>
            </a:lvl6pPr>
            <a:lvl7pPr lvl="6" rtl="0">
              <a:buNone/>
              <a:defRPr sz="3700"/>
            </a:lvl7pPr>
            <a:lvl8pPr lvl="7" rtl="0">
              <a:buNone/>
              <a:defRPr sz="3700"/>
            </a:lvl8pPr>
            <a:lvl9pPr lvl="8" rtl="0">
              <a:buNone/>
              <a:defRPr sz="3700"/>
            </a:lvl9pPr>
          </a:lstStyle>
          <a:p>
            <a:pPr indent="0" lvl="0" marL="0" rtl="0" algn="l">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4L2 Cover">
  <p:cSld name="M4L2 Cover">
    <p:spTree>
      <p:nvGrpSpPr>
        <p:cNvPr id="41" name="Shape 41"/>
        <p:cNvGrpSpPr/>
        <p:nvPr/>
      </p:nvGrpSpPr>
      <p:grpSpPr>
        <a:xfrm>
          <a:off x="0" y="0"/>
          <a:ext cx="0" cy="0"/>
          <a:chOff x="0" y="0"/>
          <a:chExt cx="0" cy="0"/>
        </a:xfrm>
      </p:grpSpPr>
      <p:pic>
        <p:nvPicPr>
          <p:cNvPr id="42" name="Google Shape;42;p86"/>
          <p:cNvPicPr preferRelativeResize="0"/>
          <p:nvPr/>
        </p:nvPicPr>
        <p:blipFill rotWithShape="1">
          <a:blip r:embed="rId2">
            <a:alphaModFix/>
          </a:blip>
          <a:srcRect b="0" l="0" r="0" t="0"/>
          <a:stretch/>
        </p:blipFill>
        <p:spPr>
          <a:xfrm>
            <a:off x="11771" y="0"/>
            <a:ext cx="24372229" cy="13722624"/>
          </a:xfrm>
          <a:prstGeom prst="rect">
            <a:avLst/>
          </a:prstGeom>
          <a:noFill/>
          <a:ln>
            <a:noFill/>
          </a:ln>
        </p:spPr>
      </p:pic>
      <p:sp>
        <p:nvSpPr>
          <p:cNvPr id="43" name="Google Shape;43;p86"/>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8AC3"/>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pic>
        <p:nvPicPr>
          <p:cNvPr id="44" name="Google Shape;44;p86"/>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45" name="Google Shape;45;p86"/>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8AC3"/>
                </a:solidFill>
                <a:latin typeface="Montserrat Medium"/>
                <a:ea typeface="Montserrat Medium"/>
                <a:cs typeface="Montserrat Medium"/>
                <a:sym typeface="Montserrat Medium"/>
              </a:rPr>
              <a:t>‹#›</a:t>
            </a:fld>
            <a:endParaRPr b="0" i="0" sz="1200" u="none" cap="none" strike="noStrike">
              <a:solidFill>
                <a:srgbClr val="008AC3"/>
              </a:solidFill>
              <a:latin typeface="Montserrat Medium"/>
              <a:ea typeface="Montserrat Medium"/>
              <a:cs typeface="Montserrat Medium"/>
              <a:sym typeface="Montserrat Medium"/>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2-Blue Pattern-Dash">
  <p:cSld name="L2-Blue Pattern-Dash">
    <p:spTree>
      <p:nvGrpSpPr>
        <p:cNvPr id="46" name="Shape 46"/>
        <p:cNvGrpSpPr/>
        <p:nvPr/>
      </p:nvGrpSpPr>
      <p:grpSpPr>
        <a:xfrm>
          <a:off x="0" y="0"/>
          <a:ext cx="0" cy="0"/>
          <a:chOff x="0" y="0"/>
          <a:chExt cx="0" cy="0"/>
        </a:xfrm>
      </p:grpSpPr>
      <p:pic>
        <p:nvPicPr>
          <p:cNvPr id="47" name="Google Shape;47;p87"/>
          <p:cNvPicPr preferRelativeResize="0"/>
          <p:nvPr/>
        </p:nvPicPr>
        <p:blipFill rotWithShape="1">
          <a:blip r:embed="rId2">
            <a:alphaModFix amt="15000"/>
          </a:blip>
          <a:srcRect b="0" l="0" r="0" t="0"/>
          <a:stretch/>
        </p:blipFill>
        <p:spPr>
          <a:xfrm>
            <a:off x="1" y="0"/>
            <a:ext cx="24383997" cy="13729251"/>
          </a:xfrm>
          <a:prstGeom prst="rect">
            <a:avLst/>
          </a:prstGeom>
          <a:noFill/>
          <a:ln>
            <a:noFill/>
          </a:ln>
        </p:spPr>
      </p:pic>
      <p:sp>
        <p:nvSpPr>
          <p:cNvPr id="48" name="Google Shape;48;p87"/>
          <p:cNvSpPr txBox="1"/>
          <p:nvPr/>
        </p:nvSpPr>
        <p:spPr>
          <a:xfrm>
            <a:off x="2811463" y="695325"/>
            <a:ext cx="4754773"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1" i="0" lang="en-SG" sz="1200" u="none" cap="none" strike="noStrike">
                <a:solidFill>
                  <a:srgbClr val="0073AA"/>
                </a:solidFill>
                <a:latin typeface="Montserrat"/>
                <a:ea typeface="Montserrat"/>
                <a:cs typeface="Montserrat"/>
                <a:sym typeface="Montserrat"/>
              </a:rPr>
              <a:t>HEALTHY ONLINE RELATIONSHIPS</a:t>
            </a:r>
            <a:endParaRPr b="0" i="0" sz="1400" u="none" cap="none" strike="noStrike">
              <a:solidFill>
                <a:srgbClr val="000000"/>
              </a:solidFill>
              <a:latin typeface="Arial"/>
              <a:ea typeface="Arial"/>
              <a:cs typeface="Arial"/>
              <a:sym typeface="Arial"/>
            </a:endParaRPr>
          </a:p>
        </p:txBody>
      </p:sp>
      <p:sp>
        <p:nvSpPr>
          <p:cNvPr id="49" name="Google Shape;49;p87"/>
          <p:cNvSpPr txBox="1"/>
          <p:nvPr/>
        </p:nvSpPr>
        <p:spPr>
          <a:xfrm>
            <a:off x="933450" y="695325"/>
            <a:ext cx="1428750" cy="238125"/>
          </a:xfrm>
          <a:prstGeom prst="rect">
            <a:avLst/>
          </a:prstGeom>
          <a:noFill/>
          <a:ln>
            <a:noFill/>
          </a:ln>
        </p:spPr>
        <p:txBody>
          <a:bodyPr anchorCtr="0" anchor="b" bIns="0" lIns="0" spcFirstLastPara="1" rIns="0" wrap="square" tIns="0">
            <a:normAutofit/>
          </a:bodyPr>
          <a:lstStyle/>
          <a:p>
            <a:pPr indent="0" lvl="0" marL="0" marR="0" rtl="0" algn="l">
              <a:lnSpc>
                <a:spcPct val="129000"/>
              </a:lnSpc>
              <a:spcBef>
                <a:spcPts val="0"/>
              </a:spcBef>
              <a:spcAft>
                <a:spcPts val="0"/>
              </a:spcAft>
              <a:buClr>
                <a:srgbClr val="1C2B33"/>
              </a:buClr>
              <a:buSzPts val="1200"/>
              <a:buFont typeface="Arial"/>
              <a:buNone/>
            </a:pPr>
            <a:r>
              <a:rPr b="0" i="0" lang="en-SG" sz="1200" u="none" cap="none" strike="noStrike">
                <a:solidFill>
                  <a:srgbClr val="0073AA"/>
                </a:solidFill>
                <a:latin typeface="Montserrat Medium"/>
                <a:ea typeface="Montserrat Medium"/>
                <a:cs typeface="Montserrat Medium"/>
                <a:sym typeface="Montserrat Medium"/>
              </a:rPr>
              <a:t>LESSON 2</a:t>
            </a:r>
            <a:endParaRPr b="0" i="0" sz="1400" u="none" cap="none" strike="noStrike">
              <a:solidFill>
                <a:srgbClr val="000000"/>
              </a:solidFill>
              <a:latin typeface="Arial"/>
              <a:ea typeface="Arial"/>
              <a:cs typeface="Arial"/>
              <a:sym typeface="Arial"/>
            </a:endParaRPr>
          </a:p>
        </p:txBody>
      </p:sp>
      <p:pic>
        <p:nvPicPr>
          <p:cNvPr id="50" name="Google Shape;50;p87"/>
          <p:cNvPicPr preferRelativeResize="0"/>
          <p:nvPr/>
        </p:nvPicPr>
        <p:blipFill rotWithShape="1">
          <a:blip r:embed="rId3">
            <a:alphaModFix/>
          </a:blip>
          <a:srcRect b="0" l="0" r="0" t="0"/>
          <a:stretch/>
        </p:blipFill>
        <p:spPr>
          <a:xfrm>
            <a:off x="948035" y="12764587"/>
            <a:ext cx="1180503" cy="131167"/>
          </a:xfrm>
          <a:prstGeom prst="rect">
            <a:avLst/>
          </a:prstGeom>
          <a:noFill/>
          <a:ln>
            <a:noFill/>
          </a:ln>
        </p:spPr>
      </p:pic>
      <p:sp>
        <p:nvSpPr>
          <p:cNvPr id="51" name="Google Shape;51;p87"/>
          <p:cNvSpPr txBox="1"/>
          <p:nvPr/>
        </p:nvSpPr>
        <p:spPr>
          <a:xfrm>
            <a:off x="22525038" y="12782550"/>
            <a:ext cx="925512" cy="111990"/>
          </a:xfrm>
          <a:prstGeom prst="rect">
            <a:avLst/>
          </a:prstGeom>
          <a:noFill/>
          <a:ln>
            <a:noFill/>
          </a:ln>
        </p:spPr>
        <p:txBody>
          <a:bodyPr anchorCtr="0" anchor="ctr" bIns="0" lIns="0" spcFirstLastPara="1" rIns="0" wrap="square" tIns="0">
            <a:noAutofit/>
          </a:bodyPr>
          <a:lstStyle/>
          <a:p>
            <a:pPr indent="0" lvl="0" marL="0" marR="0" rtl="0" algn="r">
              <a:lnSpc>
                <a:spcPct val="125000"/>
              </a:lnSpc>
              <a:spcBef>
                <a:spcPts val="0"/>
              </a:spcBef>
              <a:spcAft>
                <a:spcPts val="0"/>
              </a:spcAft>
              <a:buClr>
                <a:srgbClr val="1C2B33"/>
              </a:buClr>
              <a:buSzPts val="300"/>
              <a:buFont typeface="Arial"/>
              <a:buNone/>
            </a:pPr>
            <a:fld id="{00000000-1234-1234-1234-123412341234}" type="slidenum">
              <a:rPr b="0" i="0" lang="en-SG" sz="1200" u="none" cap="none" strike="noStrike">
                <a:solidFill>
                  <a:srgbClr val="0073AA"/>
                </a:solidFill>
                <a:latin typeface="Montserrat Medium"/>
                <a:ea typeface="Montserrat Medium"/>
                <a:cs typeface="Montserrat Medium"/>
                <a:sym typeface="Montserrat Medium"/>
              </a:rPr>
              <a:t>‹#›</a:t>
            </a:fld>
            <a:endParaRPr b="0" i="0" sz="1200" u="none" cap="none" strike="noStrike">
              <a:solidFill>
                <a:srgbClr val="0073AA"/>
              </a:solidFill>
              <a:latin typeface="Montserrat Medium"/>
              <a:ea typeface="Montserrat Medium"/>
              <a:cs typeface="Montserrat Medium"/>
              <a:sym typeface="Montserrat Medium"/>
            </a:endParaRPr>
          </a:p>
        </p:txBody>
      </p:sp>
      <p:sp>
        <p:nvSpPr>
          <p:cNvPr id="52" name="Google Shape;52;p87"/>
          <p:cNvSpPr txBox="1"/>
          <p:nvPr/>
        </p:nvSpPr>
        <p:spPr>
          <a:xfrm>
            <a:off x="2811463" y="12782550"/>
            <a:ext cx="8447087" cy="111990"/>
          </a:xfrm>
          <a:prstGeom prst="rect">
            <a:avLst/>
          </a:prstGeom>
          <a:noFill/>
          <a:ln>
            <a:noFill/>
          </a:ln>
        </p:spPr>
        <p:txBody>
          <a:bodyPr anchorCtr="0" anchor="ctr" bIns="0" lIns="0" spcFirstLastPara="1" rIns="0" wrap="square" tIns="0">
            <a:noAutofit/>
          </a:bodyPr>
          <a:lstStyle/>
          <a:p>
            <a:pPr indent="0" lvl="0" marL="0" marR="0" rtl="0" algn="l">
              <a:lnSpc>
                <a:spcPct val="125000"/>
              </a:lnSpc>
              <a:spcBef>
                <a:spcPts val="0"/>
              </a:spcBef>
              <a:spcAft>
                <a:spcPts val="0"/>
              </a:spcAft>
              <a:buClr>
                <a:srgbClr val="1C2B33"/>
              </a:buClr>
              <a:buSzPts val="300"/>
              <a:buFont typeface="Arial"/>
              <a:buNone/>
            </a:pPr>
            <a:r>
              <a:rPr b="0" i="0" lang="en-SG" sz="1200" u="none" cap="none" strike="noStrike">
                <a:solidFill>
                  <a:srgbClr val="0073AA"/>
                </a:solidFill>
                <a:latin typeface="Montserrat Medium"/>
                <a:ea typeface="Montserrat Medium"/>
                <a:cs typeface="Montserrat Medium"/>
                <a:sym typeface="Montserrat Medium"/>
              </a:rPr>
              <a:t>DIGITAL TAYO: DIGITAL ENGAGEMENT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71" Type="http://schemas.openxmlformats.org/officeDocument/2006/relationships/theme" Target="../theme/theme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5" name="Shape 5"/>
        <p:cNvGrpSpPr/>
        <p:nvPr/>
      </p:nvGrpSpPr>
      <p:grpSpPr>
        <a:xfrm>
          <a:off x="0" y="0"/>
          <a:ext cx="0" cy="0"/>
          <a:chOff x="0" y="0"/>
          <a:chExt cx="0" cy="0"/>
        </a:xfrm>
      </p:grpSpPr>
      <p:sp>
        <p:nvSpPr>
          <p:cNvPr id="6" name="Google Shape;6;p78"/>
          <p:cNvSpPr txBox="1"/>
          <p:nvPr>
            <p:ph type="title"/>
          </p:nvPr>
        </p:nvSpPr>
        <p:spPr>
          <a:xfrm>
            <a:off x="932568" y="2194560"/>
            <a:ext cx="19714944" cy="2514600"/>
          </a:xfrm>
          <a:prstGeom prst="rect">
            <a:avLst/>
          </a:prstGeom>
          <a:noFill/>
          <a:ln>
            <a:noFill/>
          </a:ln>
        </p:spPr>
        <p:txBody>
          <a:bodyPr anchorCtr="0" anchor="b" bIns="0" lIns="0" spcFirstLastPara="1" rIns="0" wrap="square" tIns="0">
            <a:normAutofit/>
          </a:bodyPr>
          <a:lstStyle>
            <a:lvl1pPr lvl="0" marR="0" rtl="0" algn="l">
              <a:lnSpc>
                <a:spcPct val="108000"/>
              </a:lnSpc>
              <a:spcBef>
                <a:spcPts val="0"/>
              </a:spcBef>
              <a:spcAft>
                <a:spcPts val="0"/>
              </a:spcAft>
              <a:buClr>
                <a:srgbClr val="000000"/>
              </a:buClr>
              <a:buSzPts val="1400"/>
              <a:buFont typeface="Arial"/>
              <a:buNone/>
              <a:defRPr b="0" i="0" sz="7199" u="none" cap="none" strike="noStrike">
                <a:solidFill>
                  <a:schemeClr val="dk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rgbClr val="1C2B33"/>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rgbClr val="1C2B33"/>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rgbClr val="1C2B33"/>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rgbClr val="1C2B33"/>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rgbClr val="1C2B33"/>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rgbClr val="1C2B33"/>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rgbClr val="1C2B33"/>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rgbClr val="1C2B33"/>
                </a:solidFill>
                <a:latin typeface="Arial"/>
                <a:ea typeface="Arial"/>
                <a:cs typeface="Arial"/>
                <a:sym typeface="Arial"/>
              </a:defRPr>
            </a:lvl9pPr>
          </a:lstStyle>
          <a:p/>
        </p:txBody>
      </p:sp>
      <p:sp>
        <p:nvSpPr>
          <p:cNvPr id="7" name="Google Shape;7;p78"/>
          <p:cNvSpPr txBox="1"/>
          <p:nvPr>
            <p:ph idx="1" type="body"/>
          </p:nvPr>
        </p:nvSpPr>
        <p:spPr>
          <a:xfrm>
            <a:off x="877710" y="5397135"/>
            <a:ext cx="19769802" cy="6172200"/>
          </a:xfrm>
          <a:prstGeom prst="rect">
            <a:avLst/>
          </a:prstGeom>
          <a:noFill/>
          <a:ln>
            <a:noFill/>
          </a:ln>
        </p:spPr>
        <p:txBody>
          <a:bodyPr anchorCtr="0" anchor="t" bIns="0" lIns="0" spcFirstLastPara="1" rIns="0" wrap="square" tIns="0">
            <a:normAutofit/>
          </a:bodyPr>
          <a:lstStyle>
            <a:lvl1pPr indent="-266700" lvl="0" marL="457200" marR="0" rtl="0" algn="l">
              <a:lnSpc>
                <a:spcPct val="129000"/>
              </a:lnSpc>
              <a:spcBef>
                <a:spcPts val="0"/>
              </a:spcBef>
              <a:spcAft>
                <a:spcPts val="0"/>
              </a:spcAft>
              <a:buClr>
                <a:srgbClr val="1C2B33"/>
              </a:buClr>
              <a:buSzPts val="600"/>
              <a:buFont typeface="Montserrat"/>
              <a:buChar char="•"/>
              <a:defRPr b="0" i="0" sz="2400" u="none" cap="none" strike="noStrike">
                <a:solidFill>
                  <a:srgbClr val="1C2B33"/>
                </a:solidFill>
                <a:latin typeface="Montserrat"/>
                <a:ea typeface="Montserrat"/>
                <a:cs typeface="Montserrat"/>
                <a:sym typeface="Montserrat"/>
              </a:defRPr>
            </a:lvl1pPr>
            <a:lvl2pPr indent="-358140" lvl="1" marL="914400" marR="0" rtl="0" algn="l">
              <a:lnSpc>
                <a:spcPct val="129000"/>
              </a:lnSpc>
              <a:spcBef>
                <a:spcPts val="1200"/>
              </a:spcBef>
              <a:spcAft>
                <a:spcPts val="0"/>
              </a:spcAft>
              <a:buClr>
                <a:srgbClr val="1C2B33"/>
              </a:buClr>
              <a:buSzPts val="2040"/>
              <a:buFont typeface="Arial"/>
              <a:buChar char="•"/>
              <a:defRPr b="0" i="0" sz="2400" u="none" cap="none" strike="noStrike">
                <a:solidFill>
                  <a:srgbClr val="1C2B33"/>
                </a:solidFill>
                <a:latin typeface="Montserrat"/>
                <a:ea typeface="Montserrat"/>
                <a:cs typeface="Montserrat"/>
                <a:sym typeface="Montserrat"/>
              </a:defRPr>
            </a:lvl2pPr>
            <a:lvl3pPr indent="-358139" lvl="2" marL="1371600" marR="0" rtl="0" algn="l">
              <a:lnSpc>
                <a:spcPct val="129000"/>
              </a:lnSpc>
              <a:spcBef>
                <a:spcPts val="1200"/>
              </a:spcBef>
              <a:spcAft>
                <a:spcPts val="0"/>
              </a:spcAft>
              <a:buClr>
                <a:srgbClr val="1C2B33"/>
              </a:buClr>
              <a:buSzPts val="2040"/>
              <a:buFont typeface="Arial"/>
              <a:buChar char="﹘"/>
              <a:defRPr b="0" i="0" sz="2400" u="none" cap="none" strike="noStrike">
                <a:solidFill>
                  <a:srgbClr val="1C2B33"/>
                </a:solidFill>
                <a:latin typeface="Montserrat"/>
                <a:ea typeface="Montserrat"/>
                <a:cs typeface="Montserrat"/>
                <a:sym typeface="Montserrat"/>
              </a:defRPr>
            </a:lvl3pPr>
            <a:lvl4pPr indent="-358139" lvl="3" marL="1828800" marR="0" rtl="0" algn="l">
              <a:lnSpc>
                <a:spcPct val="129000"/>
              </a:lnSpc>
              <a:spcBef>
                <a:spcPts val="1200"/>
              </a:spcBef>
              <a:spcAft>
                <a:spcPts val="0"/>
              </a:spcAft>
              <a:buClr>
                <a:srgbClr val="1C2B33"/>
              </a:buClr>
              <a:buSzPts val="2040"/>
              <a:buFont typeface="Arial"/>
              <a:buChar char="﹘"/>
              <a:defRPr b="0" i="0" sz="2400" u="none" cap="none" strike="noStrike">
                <a:solidFill>
                  <a:srgbClr val="1C2B33"/>
                </a:solidFill>
                <a:latin typeface="Montserrat"/>
                <a:ea typeface="Montserrat"/>
                <a:cs typeface="Montserrat"/>
                <a:sym typeface="Montserrat"/>
              </a:defRPr>
            </a:lvl4pPr>
            <a:lvl5pPr indent="-358139" lvl="4" marL="2286000" marR="0" rtl="0" algn="l">
              <a:lnSpc>
                <a:spcPct val="129000"/>
              </a:lnSpc>
              <a:spcBef>
                <a:spcPts val="1200"/>
              </a:spcBef>
              <a:spcAft>
                <a:spcPts val="0"/>
              </a:spcAft>
              <a:buClr>
                <a:srgbClr val="1C2B33"/>
              </a:buClr>
              <a:buSzPts val="2040"/>
              <a:buFont typeface="Arial"/>
              <a:buChar char="﹘"/>
              <a:defRPr b="0" i="0" sz="2400" u="none" cap="none" strike="noStrike">
                <a:solidFill>
                  <a:srgbClr val="1C2B33"/>
                </a:solidFill>
                <a:latin typeface="Montserrat"/>
                <a:ea typeface="Montserrat"/>
                <a:cs typeface="Montserrat"/>
                <a:sym typeface="Montserrat"/>
              </a:defRPr>
            </a:lvl5pPr>
            <a:lvl6pPr indent="-228600" lvl="5" marL="2743200" marR="0" rtl="0" algn="l">
              <a:lnSpc>
                <a:spcPct val="100000"/>
              </a:lnSpc>
              <a:spcBef>
                <a:spcPts val="1200"/>
              </a:spcBef>
              <a:spcAft>
                <a:spcPts val="0"/>
              </a:spcAft>
              <a:buClr>
                <a:srgbClr val="000000"/>
              </a:buClr>
              <a:buSzPts val="1400"/>
              <a:buFont typeface="Arial"/>
              <a:buNone/>
              <a:defRPr b="0" i="0" sz="2400" u="none" cap="none" strike="noStrike">
                <a:solidFill>
                  <a:srgbClr val="1C2B33"/>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2400" u="none" cap="none" strike="noStrike">
                <a:solidFill>
                  <a:srgbClr val="1C2B33"/>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2400" u="none" cap="none" strike="noStrike">
                <a:solidFill>
                  <a:srgbClr val="1C2B33"/>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2400" u="none" cap="none" strike="noStrike">
                <a:solidFill>
                  <a:srgbClr val="1C2B33"/>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4320">
          <p15:clr>
            <a:srgbClr val="EA4335"/>
          </p15:clr>
        </p15:guide>
        <p15:guide id="2" pos="7681">
          <p15:clr>
            <a:srgbClr val="EA4335"/>
          </p15:clr>
        </p15:guide>
        <p15:guide id="3" pos="588">
          <p15:clr>
            <a:srgbClr val="EA4335"/>
          </p15:clr>
        </p15:guide>
        <p15:guide id="4" orient="horz" pos="588">
          <p15:clr>
            <a:srgbClr val="EA4335"/>
          </p15:clr>
        </p15:guide>
        <p15:guide id="5" pos="14772">
          <p15:clr>
            <a:srgbClr val="EA4335"/>
          </p15:clr>
        </p15:guide>
        <p15:guide id="6" orient="horz" pos="8052">
          <p15:clr>
            <a:srgbClr val="EA4335"/>
          </p15:clr>
        </p15:guide>
        <p15:guide id="7" pos="1771">
          <p15:clr>
            <a:srgbClr val="EA4335"/>
          </p15:clr>
        </p15:guide>
        <p15:guide id="8" pos="2954">
          <p15:clr>
            <a:srgbClr val="EA4335"/>
          </p15:clr>
        </p15:guide>
        <p15:guide id="9" pos="4136">
          <p15:clr>
            <a:srgbClr val="EA4335"/>
          </p15:clr>
        </p15:guide>
        <p15:guide id="10" pos="5318">
          <p15:clr>
            <a:srgbClr val="EA4335"/>
          </p15:clr>
        </p15:guide>
        <p15:guide id="11" pos="6501">
          <p15:clr>
            <a:srgbClr val="EA4335"/>
          </p15:clr>
        </p15:guide>
        <p15:guide id="12" pos="8867">
          <p15:clr>
            <a:srgbClr val="EA4335"/>
          </p15:clr>
        </p15:guide>
        <p15:guide id="13" pos="10050">
          <p15:clr>
            <a:srgbClr val="EA4335"/>
          </p15:clr>
        </p15:guide>
        <p15:guide id="14" pos="11232">
          <p15:clr>
            <a:srgbClr val="EA4335"/>
          </p15:clr>
        </p15:guide>
        <p15:guide id="15" pos="12414">
          <p15:clr>
            <a:srgbClr val="EA4335"/>
          </p15:clr>
        </p15:guide>
        <p15:guide id="16" pos="13597">
          <p15:clr>
            <a:srgbClr val="EA4335"/>
          </p15:clr>
        </p15:guide>
        <p15:guide id="17" pos="1179">
          <p15:clr>
            <a:srgbClr val="EA4335"/>
          </p15:clr>
        </p15:guide>
        <p15:guide id="18" pos="2362">
          <p15:clr>
            <a:srgbClr val="EA4335"/>
          </p15:clr>
        </p15:guide>
        <p15:guide id="19" pos="3544">
          <p15:clr>
            <a:srgbClr val="EA4335"/>
          </p15:clr>
        </p15:guide>
        <p15:guide id="20" pos="4726">
          <p15:clr>
            <a:srgbClr val="EA4335"/>
          </p15:clr>
        </p15:guide>
        <p15:guide id="21" pos="5909">
          <p15:clr>
            <a:srgbClr val="EA4335"/>
          </p15:clr>
        </p15:guide>
        <p15:guide id="22" pos="7092">
          <p15:clr>
            <a:srgbClr val="EA4335"/>
          </p15:clr>
        </p15:guide>
        <p15:guide id="23" pos="8275">
          <p15:clr>
            <a:srgbClr val="EA4335"/>
          </p15:clr>
        </p15:guide>
        <p15:guide id="24" pos="9458">
          <p15:clr>
            <a:srgbClr val="EA4335"/>
          </p15:clr>
        </p15:guide>
        <p15:guide id="25" pos="10640">
          <p15:clr>
            <a:srgbClr val="EA4335"/>
          </p15:clr>
        </p15:guide>
        <p15:guide id="26" pos="11824">
          <p15:clr>
            <a:srgbClr val="EA4335"/>
          </p15:clr>
        </p15:guide>
        <p15:guide id="27" pos="13006">
          <p15:clr>
            <a:srgbClr val="EA4335"/>
          </p15:clr>
        </p15:guide>
        <p15:guide id="28" pos="14189">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xml"/><Relationship Id="rId3" Type="http://schemas.openxmlformats.org/officeDocument/2006/relationships/image" Target="../media/image4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xml"/><Relationship Id="rId3" Type="http://schemas.openxmlformats.org/officeDocument/2006/relationships/image" Target="../media/image3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5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image" Target="../media/image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5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image" Target="../media/image6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image" Target="../media/image6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 Id="rId3" Type="http://schemas.openxmlformats.org/officeDocument/2006/relationships/image" Target="../media/image6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6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image" Target="../media/image6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3.xml"/><Relationship Id="rId3"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4.xml"/><Relationship Id="rId3" Type="http://schemas.openxmlformats.org/officeDocument/2006/relationships/image" Target="../media/image6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5.xml"/><Relationship Id="rId3"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6.xml"/><Relationship Id="rId3" Type="http://schemas.openxmlformats.org/officeDocument/2006/relationships/image" Target="../media/image6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7.xml"/><Relationship Id="rId3" Type="http://schemas.openxmlformats.org/officeDocument/2006/relationships/image" Target="../media/image6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8.xml"/><Relationship Id="rId3" Type="http://schemas.openxmlformats.org/officeDocument/2006/relationships/image" Target="../media/image7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9.xml"/><Relationship Id="rId3" Type="http://schemas.openxmlformats.org/officeDocument/2006/relationships/image" Target="../media/image7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0.xml"/><Relationship Id="rId3" Type="http://schemas.openxmlformats.org/officeDocument/2006/relationships/image" Target="../media/image6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1.xml"/><Relationship Id="rId3" Type="http://schemas.openxmlformats.org/officeDocument/2006/relationships/image" Target="../media/image7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7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7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4.xml"/><Relationship Id="rId3" Type="http://schemas.openxmlformats.org/officeDocument/2006/relationships/image" Target="../media/image7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5.xml"/><Relationship Id="rId3" Type="http://schemas.openxmlformats.org/officeDocument/2006/relationships/image" Target="../media/image7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6.xml"/><Relationship Id="rId3" Type="http://schemas.openxmlformats.org/officeDocument/2006/relationships/image" Target="../media/image8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7.xml"/><Relationship Id="rId3" Type="http://schemas.openxmlformats.org/officeDocument/2006/relationships/image" Target="../media/image8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8.xml"/><Relationship Id="rId3" Type="http://schemas.openxmlformats.org/officeDocument/2006/relationships/image" Target="../media/image7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9.xml"/><Relationship Id="rId3" Type="http://schemas.openxmlformats.org/officeDocument/2006/relationships/image" Target="../media/image8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4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0.xml"/><Relationship Id="rId3" Type="http://schemas.openxmlformats.org/officeDocument/2006/relationships/image" Target="../media/image8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1.xml"/><Relationship Id="rId3" Type="http://schemas.openxmlformats.org/officeDocument/2006/relationships/image" Target="../media/image7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2.xml"/><Relationship Id="rId3" Type="http://schemas.openxmlformats.org/officeDocument/2006/relationships/image" Target="../media/image7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3.xml"/><Relationship Id="rId3" Type="http://schemas.openxmlformats.org/officeDocument/2006/relationships/image" Target="../media/image8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4.xml"/><Relationship Id="rId3" Type="http://schemas.openxmlformats.org/officeDocument/2006/relationships/image" Target="../media/image8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5.xml"/><Relationship Id="rId3" Type="http://schemas.openxmlformats.org/officeDocument/2006/relationships/image" Target="../media/image8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6.xml"/><Relationship Id="rId3" Type="http://schemas.openxmlformats.org/officeDocument/2006/relationships/image" Target="../media/image8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7.xml"/><Relationship Id="rId3" Type="http://schemas.openxmlformats.org/officeDocument/2006/relationships/image" Target="../media/image8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image" Target="../media/image9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9.xml"/><Relationship Id="rId3" Type="http://schemas.openxmlformats.org/officeDocument/2006/relationships/image" Target="../media/image9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3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0.xml"/><Relationship Id="rId3" Type="http://schemas.openxmlformats.org/officeDocument/2006/relationships/image" Target="../media/image8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1.xml"/><Relationship Id="rId3" Type="http://schemas.openxmlformats.org/officeDocument/2006/relationships/image" Target="../media/image9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2.xml"/><Relationship Id="rId3" Type="http://schemas.openxmlformats.org/officeDocument/2006/relationships/image" Target="../media/image9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3.xml"/><Relationship Id="rId3" Type="http://schemas.openxmlformats.org/officeDocument/2006/relationships/image" Target="../media/image9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4.xml"/><Relationship Id="rId3" Type="http://schemas.openxmlformats.org/officeDocument/2006/relationships/image" Target="../media/image9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9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66.xml"/><Relationship Id="rId3" Type="http://schemas.openxmlformats.org/officeDocument/2006/relationships/image" Target="../media/image10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7.xml"/><Relationship Id="rId3" Type="http://schemas.openxmlformats.org/officeDocument/2006/relationships/image" Target="../media/image10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 Id="rId3" Type="http://schemas.openxmlformats.org/officeDocument/2006/relationships/image" Target="../media/image9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 Id="rId3" Type="http://schemas.openxmlformats.org/officeDocument/2006/relationships/image" Target="../media/image10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3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 Id="rId3" Type="http://schemas.openxmlformats.org/officeDocument/2006/relationships/image" Target="../media/image10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71.xml"/><Relationship Id="rId3" Type="http://schemas.openxmlformats.org/officeDocument/2006/relationships/image" Target="../media/image9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2.xml"/><Relationship Id="rId3" Type="http://schemas.openxmlformats.org/officeDocument/2006/relationships/image" Target="../media/image10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3.xml"/><Relationship Id="rId3" Type="http://schemas.openxmlformats.org/officeDocument/2006/relationships/image" Target="../media/image9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4.xml"/><Relationship Id="rId3" Type="http://schemas.openxmlformats.org/officeDocument/2006/relationships/image" Target="../media/image10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0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4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gcd83670a71_0_0"/>
          <p:cNvPicPr preferRelativeResize="0"/>
          <p:nvPr/>
        </p:nvPicPr>
        <p:blipFill>
          <a:blip r:embed="rId3">
            <a:alphaModFix/>
          </a:blip>
          <a:stretch>
            <a:fillRect/>
          </a:stretch>
        </p:blipFill>
        <p:spPr>
          <a:xfrm>
            <a:off x="-48675" y="0"/>
            <a:ext cx="24533226" cy="13716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id="426" name="Google Shape;426;gcd83670a71_0_51"/>
          <p:cNvPicPr preferRelativeResize="0"/>
          <p:nvPr/>
        </p:nvPicPr>
        <p:blipFill>
          <a:blip r:embed="rId3">
            <a:alphaModFix/>
          </a:blip>
          <a:stretch>
            <a:fillRect/>
          </a:stretch>
        </p:blipFill>
        <p:spPr>
          <a:xfrm>
            <a:off x="0" y="0"/>
            <a:ext cx="24384001" cy="1370088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id="431" name="Google Shape;431;gcd83670a71_0_55"/>
          <p:cNvPicPr preferRelativeResize="0"/>
          <p:nvPr/>
        </p:nvPicPr>
        <p:blipFill>
          <a:blip r:embed="rId3">
            <a:alphaModFix/>
          </a:blip>
          <a:stretch>
            <a:fillRect/>
          </a:stretch>
        </p:blipFill>
        <p:spPr>
          <a:xfrm>
            <a:off x="0" y="0"/>
            <a:ext cx="24383998" cy="1371918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35" name="Shape 435"/>
        <p:cNvGrpSpPr/>
        <p:nvPr/>
      </p:nvGrpSpPr>
      <p:grpSpPr>
        <a:xfrm>
          <a:off x="0" y="0"/>
          <a:ext cx="0" cy="0"/>
          <a:chOff x="0" y="0"/>
          <a:chExt cx="0" cy="0"/>
        </a:xfrm>
      </p:grpSpPr>
      <p:pic>
        <p:nvPicPr>
          <p:cNvPr id="436" name="Google Shape;436;gcd83670a71_0_59"/>
          <p:cNvPicPr preferRelativeResize="0"/>
          <p:nvPr/>
        </p:nvPicPr>
        <p:blipFill>
          <a:blip r:embed="rId3">
            <a:alphaModFix/>
          </a:blip>
          <a:stretch>
            <a:fillRect/>
          </a:stretch>
        </p:blipFill>
        <p:spPr>
          <a:xfrm>
            <a:off x="0" y="0"/>
            <a:ext cx="24384000" cy="13712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id="441" name="Google Shape;441;gcd83670a71_0_63"/>
          <p:cNvPicPr preferRelativeResize="0"/>
          <p:nvPr/>
        </p:nvPicPr>
        <p:blipFill>
          <a:blip r:embed="rId3">
            <a:alphaModFix/>
          </a:blip>
          <a:stretch>
            <a:fillRect/>
          </a:stretch>
        </p:blipFill>
        <p:spPr>
          <a:xfrm>
            <a:off x="0" y="-90025"/>
            <a:ext cx="24383999" cy="13704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id="446" name="Google Shape;446;gcd83670a71_0_67"/>
          <p:cNvPicPr preferRelativeResize="0"/>
          <p:nvPr/>
        </p:nvPicPr>
        <p:blipFill>
          <a:blip r:embed="rId3">
            <a:alphaModFix/>
          </a:blip>
          <a:stretch>
            <a:fillRect/>
          </a:stretch>
        </p:blipFill>
        <p:spPr>
          <a:xfrm>
            <a:off x="0" y="-90000"/>
            <a:ext cx="24383999" cy="1369216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id="451" name="Google Shape;451;gcd83670a71_0_71"/>
          <p:cNvPicPr preferRelativeResize="0"/>
          <p:nvPr/>
        </p:nvPicPr>
        <p:blipFill>
          <a:blip r:embed="rId3">
            <a:alphaModFix/>
          </a:blip>
          <a:stretch>
            <a:fillRect/>
          </a:stretch>
        </p:blipFill>
        <p:spPr>
          <a:xfrm>
            <a:off x="0" y="0"/>
            <a:ext cx="24436406" cy="137160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pic>
        <p:nvPicPr>
          <p:cNvPr id="456" name="Google Shape;456;gcd83670a71_0_75"/>
          <p:cNvPicPr preferRelativeResize="0"/>
          <p:nvPr/>
        </p:nvPicPr>
        <p:blipFill>
          <a:blip r:embed="rId3">
            <a:alphaModFix/>
          </a:blip>
          <a:stretch>
            <a:fillRect/>
          </a:stretch>
        </p:blipFill>
        <p:spPr>
          <a:xfrm>
            <a:off x="0" y="0"/>
            <a:ext cx="24383999" cy="1371758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pic>
        <p:nvPicPr>
          <p:cNvPr id="461" name="Google Shape;461;gcd83670a71_0_79"/>
          <p:cNvPicPr preferRelativeResize="0"/>
          <p:nvPr/>
        </p:nvPicPr>
        <p:blipFill>
          <a:blip r:embed="rId3">
            <a:alphaModFix/>
          </a:blip>
          <a:stretch>
            <a:fillRect/>
          </a:stretch>
        </p:blipFill>
        <p:spPr>
          <a:xfrm>
            <a:off x="0" y="0"/>
            <a:ext cx="24384001" cy="1371361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gcd83670a71_0_83"/>
          <p:cNvPicPr preferRelativeResize="0"/>
          <p:nvPr/>
        </p:nvPicPr>
        <p:blipFill>
          <a:blip r:embed="rId3">
            <a:alphaModFix/>
          </a:blip>
          <a:stretch>
            <a:fillRect/>
          </a:stretch>
        </p:blipFill>
        <p:spPr>
          <a:xfrm>
            <a:off x="0" y="0"/>
            <a:ext cx="24384000" cy="13712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id="471" name="Google Shape;471;gcd83670a71_0_87"/>
          <p:cNvPicPr preferRelativeResize="0"/>
          <p:nvPr/>
        </p:nvPicPr>
        <p:blipFill>
          <a:blip r:embed="rId3">
            <a:alphaModFix/>
          </a:blip>
          <a:stretch>
            <a:fillRect/>
          </a:stretch>
        </p:blipFill>
        <p:spPr>
          <a:xfrm>
            <a:off x="0" y="0"/>
            <a:ext cx="24383998" cy="1370645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id="386" name="Google Shape;386;gcd83670a71_0_11"/>
          <p:cNvPicPr preferRelativeResize="0"/>
          <p:nvPr/>
        </p:nvPicPr>
        <p:blipFill>
          <a:blip r:embed="rId3">
            <a:alphaModFix/>
          </a:blip>
          <a:stretch>
            <a:fillRect/>
          </a:stretch>
        </p:blipFill>
        <p:spPr>
          <a:xfrm>
            <a:off x="0" y="0"/>
            <a:ext cx="24383999" cy="138071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id="476" name="Google Shape;476;gcd83670a71_0_91"/>
          <p:cNvPicPr preferRelativeResize="0"/>
          <p:nvPr/>
        </p:nvPicPr>
        <p:blipFill>
          <a:blip r:embed="rId3">
            <a:alphaModFix/>
          </a:blip>
          <a:stretch>
            <a:fillRect/>
          </a:stretch>
        </p:blipFill>
        <p:spPr>
          <a:xfrm>
            <a:off x="0" y="0"/>
            <a:ext cx="24383999" cy="1369216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id="481" name="Google Shape;481;gcd83670a71_0_95"/>
          <p:cNvPicPr preferRelativeResize="0"/>
          <p:nvPr/>
        </p:nvPicPr>
        <p:blipFill>
          <a:blip r:embed="rId3">
            <a:alphaModFix/>
          </a:blip>
          <a:stretch>
            <a:fillRect/>
          </a:stretch>
        </p:blipFill>
        <p:spPr>
          <a:xfrm>
            <a:off x="0" y="0"/>
            <a:ext cx="24413714" cy="137159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id="486" name="Google Shape;486;gcd83670a71_0_99"/>
          <p:cNvPicPr preferRelativeResize="0"/>
          <p:nvPr/>
        </p:nvPicPr>
        <p:blipFill>
          <a:blip r:embed="rId3">
            <a:alphaModFix/>
          </a:blip>
          <a:stretch>
            <a:fillRect/>
          </a:stretch>
        </p:blipFill>
        <p:spPr>
          <a:xfrm>
            <a:off x="0" y="0"/>
            <a:ext cx="24410912" cy="137160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pic>
        <p:nvPicPr>
          <p:cNvPr id="491" name="Google Shape;491;gcd83670a71_0_103"/>
          <p:cNvPicPr preferRelativeResize="0"/>
          <p:nvPr/>
        </p:nvPicPr>
        <p:blipFill>
          <a:blip r:embed="rId3">
            <a:alphaModFix/>
          </a:blip>
          <a:stretch>
            <a:fillRect/>
          </a:stretch>
        </p:blipFill>
        <p:spPr>
          <a:xfrm>
            <a:off x="0" y="0"/>
            <a:ext cx="24384000" cy="1367386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id="496" name="Google Shape;496;gcd83670a71_0_107"/>
          <p:cNvPicPr preferRelativeResize="0"/>
          <p:nvPr/>
        </p:nvPicPr>
        <p:blipFill>
          <a:blip r:embed="rId3">
            <a:alphaModFix/>
          </a:blip>
          <a:stretch>
            <a:fillRect/>
          </a:stretch>
        </p:blipFill>
        <p:spPr>
          <a:xfrm>
            <a:off x="0" y="0"/>
            <a:ext cx="24381175" cy="13716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id="501" name="Google Shape;501;gcd83670a71_0_111"/>
          <p:cNvPicPr preferRelativeResize="0"/>
          <p:nvPr/>
        </p:nvPicPr>
        <p:blipFill>
          <a:blip r:embed="rId3">
            <a:alphaModFix/>
          </a:blip>
          <a:stretch>
            <a:fillRect/>
          </a:stretch>
        </p:blipFill>
        <p:spPr>
          <a:xfrm>
            <a:off x="0" y="0"/>
            <a:ext cx="24383998" cy="1365554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id="506" name="Google Shape;506;gcd83670a71_0_115"/>
          <p:cNvPicPr preferRelativeResize="0"/>
          <p:nvPr/>
        </p:nvPicPr>
        <p:blipFill>
          <a:blip r:embed="rId3">
            <a:alphaModFix/>
          </a:blip>
          <a:stretch>
            <a:fillRect/>
          </a:stretch>
        </p:blipFill>
        <p:spPr>
          <a:xfrm>
            <a:off x="0" y="0"/>
            <a:ext cx="24426449" cy="137159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id="511" name="Google Shape;511;gcd83670a71_0_119"/>
          <p:cNvPicPr preferRelativeResize="0"/>
          <p:nvPr/>
        </p:nvPicPr>
        <p:blipFill>
          <a:blip r:embed="rId3">
            <a:alphaModFix/>
          </a:blip>
          <a:stretch>
            <a:fillRect/>
          </a:stretch>
        </p:blipFill>
        <p:spPr>
          <a:xfrm>
            <a:off x="0" y="0"/>
            <a:ext cx="24383998" cy="136810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pic>
        <p:nvPicPr>
          <p:cNvPr id="516" name="Google Shape;516;gcd83670a71_0_123"/>
          <p:cNvPicPr preferRelativeResize="0"/>
          <p:nvPr/>
        </p:nvPicPr>
        <p:blipFill>
          <a:blip r:embed="rId3">
            <a:alphaModFix/>
          </a:blip>
          <a:stretch>
            <a:fillRect/>
          </a:stretch>
        </p:blipFill>
        <p:spPr>
          <a:xfrm>
            <a:off x="0" y="0"/>
            <a:ext cx="24383999" cy="1373030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id="521" name="Google Shape;521;gcd83670a71_0_127"/>
          <p:cNvPicPr preferRelativeResize="0"/>
          <p:nvPr/>
        </p:nvPicPr>
        <p:blipFill>
          <a:blip r:embed="rId3">
            <a:alphaModFix/>
          </a:blip>
          <a:stretch>
            <a:fillRect/>
          </a:stretch>
        </p:blipFill>
        <p:spPr>
          <a:xfrm>
            <a:off x="0" y="0"/>
            <a:ext cx="24383999" cy="1369216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90" name="Shape 390"/>
        <p:cNvGrpSpPr/>
        <p:nvPr/>
      </p:nvGrpSpPr>
      <p:grpSpPr>
        <a:xfrm>
          <a:off x="0" y="0"/>
          <a:ext cx="0" cy="0"/>
          <a:chOff x="0" y="0"/>
          <a:chExt cx="0" cy="0"/>
        </a:xfrm>
      </p:grpSpPr>
      <p:pic>
        <p:nvPicPr>
          <p:cNvPr id="391" name="Google Shape;391;gcd83670a71_0_16"/>
          <p:cNvPicPr preferRelativeResize="0"/>
          <p:nvPr/>
        </p:nvPicPr>
        <p:blipFill>
          <a:blip r:embed="rId3">
            <a:alphaModFix/>
          </a:blip>
          <a:stretch>
            <a:fillRect/>
          </a:stretch>
        </p:blipFill>
        <p:spPr>
          <a:xfrm>
            <a:off x="0" y="-46000"/>
            <a:ext cx="24384001" cy="1370802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id="526" name="Google Shape;526;gcd83670a71_0_131"/>
          <p:cNvPicPr preferRelativeResize="0"/>
          <p:nvPr/>
        </p:nvPicPr>
        <p:blipFill>
          <a:blip r:embed="rId3">
            <a:alphaModFix/>
          </a:blip>
          <a:stretch>
            <a:fillRect/>
          </a:stretch>
        </p:blipFill>
        <p:spPr>
          <a:xfrm>
            <a:off x="0" y="0"/>
            <a:ext cx="24383998" cy="1371918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pic>
        <p:nvPicPr>
          <p:cNvPr id="531" name="Google Shape;531;gcd83670a71_0_135"/>
          <p:cNvPicPr preferRelativeResize="0"/>
          <p:nvPr/>
        </p:nvPicPr>
        <p:blipFill>
          <a:blip r:embed="rId3">
            <a:alphaModFix/>
          </a:blip>
          <a:stretch>
            <a:fillRect/>
          </a:stretch>
        </p:blipFill>
        <p:spPr>
          <a:xfrm>
            <a:off x="0" y="-89275"/>
            <a:ext cx="24436402" cy="138052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pic>
        <p:nvPicPr>
          <p:cNvPr id="536" name="Google Shape;536;gcd83670a71_0_139"/>
          <p:cNvPicPr preferRelativeResize="0"/>
          <p:nvPr/>
        </p:nvPicPr>
        <p:blipFill>
          <a:blip r:embed="rId3">
            <a:alphaModFix/>
          </a:blip>
          <a:stretch>
            <a:fillRect/>
          </a:stretch>
        </p:blipFill>
        <p:spPr>
          <a:xfrm>
            <a:off x="0" y="0"/>
            <a:ext cx="24384001" cy="1373351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id="541" name="Google Shape;541;gcd83670a71_0_143"/>
          <p:cNvPicPr preferRelativeResize="0"/>
          <p:nvPr/>
        </p:nvPicPr>
        <p:blipFill>
          <a:blip r:embed="rId3">
            <a:alphaModFix/>
          </a:blip>
          <a:stretch>
            <a:fillRect/>
          </a:stretch>
        </p:blipFill>
        <p:spPr>
          <a:xfrm>
            <a:off x="0" y="0"/>
            <a:ext cx="24383999" cy="1369773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pic>
        <p:nvPicPr>
          <p:cNvPr id="546" name="Google Shape;546;gcd83670a71_0_147"/>
          <p:cNvPicPr preferRelativeResize="0"/>
          <p:nvPr/>
        </p:nvPicPr>
        <p:blipFill>
          <a:blip r:embed="rId3">
            <a:alphaModFix/>
          </a:blip>
          <a:stretch>
            <a:fillRect/>
          </a:stretch>
        </p:blipFill>
        <p:spPr>
          <a:xfrm>
            <a:off x="0" y="0"/>
            <a:ext cx="24416516" cy="13716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id="551" name="Google Shape;551;gcd83670a71_0_151"/>
          <p:cNvPicPr preferRelativeResize="0"/>
          <p:nvPr/>
        </p:nvPicPr>
        <p:blipFill>
          <a:blip r:embed="rId3">
            <a:alphaModFix/>
          </a:blip>
          <a:stretch>
            <a:fillRect/>
          </a:stretch>
        </p:blipFill>
        <p:spPr>
          <a:xfrm>
            <a:off x="0" y="0"/>
            <a:ext cx="24381175" cy="13716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pic>
        <p:nvPicPr>
          <p:cNvPr id="556" name="Google Shape;556;gcd83670a71_0_155"/>
          <p:cNvPicPr preferRelativeResize="0"/>
          <p:nvPr/>
        </p:nvPicPr>
        <p:blipFill>
          <a:blip r:embed="rId3">
            <a:alphaModFix/>
          </a:blip>
          <a:stretch>
            <a:fillRect/>
          </a:stretch>
        </p:blipFill>
        <p:spPr>
          <a:xfrm>
            <a:off x="0" y="0"/>
            <a:ext cx="24383999" cy="1371044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pic>
        <p:nvPicPr>
          <p:cNvPr id="561" name="Google Shape;561;gcd83670a71_0_159"/>
          <p:cNvPicPr preferRelativeResize="0"/>
          <p:nvPr/>
        </p:nvPicPr>
        <p:blipFill>
          <a:blip r:embed="rId3">
            <a:alphaModFix/>
          </a:blip>
          <a:stretch>
            <a:fillRect/>
          </a:stretch>
        </p:blipFill>
        <p:spPr>
          <a:xfrm>
            <a:off x="0" y="0"/>
            <a:ext cx="24383999" cy="1371044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pic>
        <p:nvPicPr>
          <p:cNvPr id="566" name="Google Shape;566;gcd83670a71_0_163"/>
          <p:cNvPicPr preferRelativeResize="0"/>
          <p:nvPr/>
        </p:nvPicPr>
        <p:blipFill>
          <a:blip r:embed="rId3">
            <a:alphaModFix/>
          </a:blip>
          <a:stretch>
            <a:fillRect/>
          </a:stretch>
        </p:blipFill>
        <p:spPr>
          <a:xfrm>
            <a:off x="0" y="0"/>
            <a:ext cx="24383999" cy="137160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id="571" name="Google Shape;571;gcd83670a71_0_167"/>
          <p:cNvPicPr preferRelativeResize="0"/>
          <p:nvPr/>
        </p:nvPicPr>
        <p:blipFill>
          <a:blip r:embed="rId3">
            <a:alphaModFix/>
          </a:blip>
          <a:stretch>
            <a:fillRect/>
          </a:stretch>
        </p:blipFill>
        <p:spPr>
          <a:xfrm>
            <a:off x="0" y="0"/>
            <a:ext cx="24384000" cy="1372474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gcd83670a71_0_21"/>
          <p:cNvPicPr preferRelativeResize="0"/>
          <p:nvPr/>
        </p:nvPicPr>
        <p:blipFill>
          <a:blip r:embed="rId3">
            <a:alphaModFix/>
          </a:blip>
          <a:stretch>
            <a:fillRect/>
          </a:stretch>
        </p:blipFill>
        <p:spPr>
          <a:xfrm>
            <a:off x="0" y="0"/>
            <a:ext cx="24423659" cy="137160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id="576" name="Google Shape;576;gcd83670a71_0_171"/>
          <p:cNvPicPr preferRelativeResize="0"/>
          <p:nvPr/>
        </p:nvPicPr>
        <p:blipFill>
          <a:blip r:embed="rId3">
            <a:alphaModFix/>
          </a:blip>
          <a:stretch>
            <a:fillRect/>
          </a:stretch>
        </p:blipFill>
        <p:spPr>
          <a:xfrm>
            <a:off x="0" y="0"/>
            <a:ext cx="24368463" cy="13716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pic>
        <p:nvPicPr>
          <p:cNvPr id="581" name="Google Shape;581;gcd83670a71_0_175"/>
          <p:cNvPicPr preferRelativeResize="0"/>
          <p:nvPr/>
        </p:nvPicPr>
        <p:blipFill>
          <a:blip r:embed="rId3">
            <a:alphaModFix/>
          </a:blip>
          <a:stretch>
            <a:fillRect/>
          </a:stretch>
        </p:blipFill>
        <p:spPr>
          <a:xfrm>
            <a:off x="0" y="0"/>
            <a:ext cx="24383999" cy="1367232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pic>
        <p:nvPicPr>
          <p:cNvPr id="586" name="Google Shape;586;gcd83670a71_0_179"/>
          <p:cNvPicPr preferRelativeResize="0"/>
          <p:nvPr/>
        </p:nvPicPr>
        <p:blipFill>
          <a:blip r:embed="rId3">
            <a:alphaModFix/>
          </a:blip>
          <a:stretch>
            <a:fillRect/>
          </a:stretch>
        </p:blipFill>
        <p:spPr>
          <a:xfrm>
            <a:off x="0" y="0"/>
            <a:ext cx="24383999" cy="1366673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pic>
        <p:nvPicPr>
          <p:cNvPr id="591" name="Google Shape;591;gcd83670a71_0_183"/>
          <p:cNvPicPr preferRelativeResize="0"/>
          <p:nvPr/>
        </p:nvPicPr>
        <p:blipFill>
          <a:blip r:embed="rId3">
            <a:alphaModFix/>
          </a:blip>
          <a:stretch>
            <a:fillRect/>
          </a:stretch>
        </p:blipFill>
        <p:spPr>
          <a:xfrm>
            <a:off x="0" y="0"/>
            <a:ext cx="24383998" cy="1370645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pic>
        <p:nvPicPr>
          <p:cNvPr id="596" name="Google Shape;596;gcd83670a71_0_187"/>
          <p:cNvPicPr preferRelativeResize="0"/>
          <p:nvPr/>
        </p:nvPicPr>
        <p:blipFill>
          <a:blip r:embed="rId3">
            <a:alphaModFix/>
          </a:blip>
          <a:stretch>
            <a:fillRect/>
          </a:stretch>
        </p:blipFill>
        <p:spPr>
          <a:xfrm>
            <a:off x="0" y="0"/>
            <a:ext cx="24383999" cy="1367944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pic>
        <p:nvPicPr>
          <p:cNvPr id="601" name="Google Shape;601;gcd83670a71_0_191"/>
          <p:cNvPicPr preferRelativeResize="0"/>
          <p:nvPr/>
        </p:nvPicPr>
        <p:blipFill>
          <a:blip r:embed="rId3">
            <a:alphaModFix/>
          </a:blip>
          <a:stretch>
            <a:fillRect/>
          </a:stretch>
        </p:blipFill>
        <p:spPr>
          <a:xfrm>
            <a:off x="0" y="0"/>
            <a:ext cx="24383999" cy="1373030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pic>
        <p:nvPicPr>
          <p:cNvPr id="606" name="Google Shape;606;gcd83670a71_0_195"/>
          <p:cNvPicPr preferRelativeResize="0"/>
          <p:nvPr/>
        </p:nvPicPr>
        <p:blipFill>
          <a:blip r:embed="rId3">
            <a:alphaModFix/>
          </a:blip>
          <a:stretch>
            <a:fillRect/>
          </a:stretch>
        </p:blipFill>
        <p:spPr>
          <a:xfrm>
            <a:off x="0" y="0"/>
            <a:ext cx="24365622" cy="13716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pic>
        <p:nvPicPr>
          <p:cNvPr id="611" name="Google Shape;611;gcd83670a71_0_199"/>
          <p:cNvPicPr preferRelativeResize="0"/>
          <p:nvPr/>
        </p:nvPicPr>
        <p:blipFill>
          <a:blip r:embed="rId3">
            <a:alphaModFix/>
          </a:blip>
          <a:stretch>
            <a:fillRect/>
          </a:stretch>
        </p:blipFill>
        <p:spPr>
          <a:xfrm>
            <a:off x="0" y="0"/>
            <a:ext cx="24383999" cy="137048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pic>
        <p:nvPicPr>
          <p:cNvPr id="616" name="Google Shape;616;gcd83670a71_0_203"/>
          <p:cNvPicPr preferRelativeResize="0"/>
          <p:nvPr/>
        </p:nvPicPr>
        <p:blipFill>
          <a:blip r:embed="rId3">
            <a:alphaModFix/>
          </a:blip>
          <a:stretch>
            <a:fillRect/>
          </a:stretch>
        </p:blipFill>
        <p:spPr>
          <a:xfrm>
            <a:off x="0" y="0"/>
            <a:ext cx="24383999" cy="137048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pic>
        <p:nvPicPr>
          <p:cNvPr id="621" name="Google Shape;621;gcd83670a71_0_207"/>
          <p:cNvPicPr preferRelativeResize="0"/>
          <p:nvPr/>
        </p:nvPicPr>
        <p:blipFill>
          <a:blip r:embed="rId3">
            <a:alphaModFix/>
          </a:blip>
          <a:stretch>
            <a:fillRect/>
          </a:stretch>
        </p:blipFill>
        <p:spPr>
          <a:xfrm>
            <a:off x="0" y="0"/>
            <a:ext cx="24384001" cy="1370088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00" name="Shape 400"/>
        <p:cNvGrpSpPr/>
        <p:nvPr/>
      </p:nvGrpSpPr>
      <p:grpSpPr>
        <a:xfrm>
          <a:off x="0" y="0"/>
          <a:ext cx="0" cy="0"/>
          <a:chOff x="0" y="0"/>
          <a:chExt cx="0" cy="0"/>
        </a:xfrm>
      </p:grpSpPr>
      <p:pic>
        <p:nvPicPr>
          <p:cNvPr id="401" name="Google Shape;401;gcd83670a71_0_26"/>
          <p:cNvPicPr preferRelativeResize="0"/>
          <p:nvPr/>
        </p:nvPicPr>
        <p:blipFill>
          <a:blip r:embed="rId3">
            <a:alphaModFix/>
          </a:blip>
          <a:stretch>
            <a:fillRect/>
          </a:stretch>
        </p:blipFill>
        <p:spPr>
          <a:xfrm>
            <a:off x="0" y="0"/>
            <a:ext cx="24384002" cy="1371520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pic>
        <p:nvPicPr>
          <p:cNvPr id="626" name="Google Shape;626;gcd83670a71_0_211"/>
          <p:cNvPicPr preferRelativeResize="0"/>
          <p:nvPr/>
        </p:nvPicPr>
        <p:blipFill>
          <a:blip r:embed="rId3">
            <a:alphaModFix/>
          </a:blip>
          <a:stretch>
            <a:fillRect/>
          </a:stretch>
        </p:blipFill>
        <p:spPr>
          <a:xfrm>
            <a:off x="0" y="0"/>
            <a:ext cx="24461901" cy="137160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pic>
        <p:nvPicPr>
          <p:cNvPr id="631" name="Google Shape;631;gcd83670a71_0_215"/>
          <p:cNvPicPr preferRelativeResize="0"/>
          <p:nvPr/>
        </p:nvPicPr>
        <p:blipFill>
          <a:blip r:embed="rId3">
            <a:alphaModFix/>
          </a:blip>
          <a:stretch>
            <a:fillRect/>
          </a:stretch>
        </p:blipFill>
        <p:spPr>
          <a:xfrm>
            <a:off x="0" y="0"/>
            <a:ext cx="24383999" cy="1373030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pic>
        <p:nvPicPr>
          <p:cNvPr id="636" name="Google Shape;636;gcd83670a71_0_219"/>
          <p:cNvPicPr preferRelativeResize="0"/>
          <p:nvPr/>
        </p:nvPicPr>
        <p:blipFill>
          <a:blip r:embed="rId3">
            <a:alphaModFix/>
          </a:blip>
          <a:stretch>
            <a:fillRect/>
          </a:stretch>
        </p:blipFill>
        <p:spPr>
          <a:xfrm>
            <a:off x="0" y="0"/>
            <a:ext cx="24383999" cy="137159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pic>
        <p:nvPicPr>
          <p:cNvPr id="641" name="Google Shape;641;gcd83670a71_0_223"/>
          <p:cNvPicPr preferRelativeResize="0"/>
          <p:nvPr/>
        </p:nvPicPr>
        <p:blipFill>
          <a:blip r:embed="rId3">
            <a:alphaModFix/>
          </a:blip>
          <a:stretch>
            <a:fillRect/>
          </a:stretch>
        </p:blipFill>
        <p:spPr>
          <a:xfrm>
            <a:off x="0" y="0"/>
            <a:ext cx="24381175" cy="13716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pic>
        <p:nvPicPr>
          <p:cNvPr id="646" name="Google Shape;646;gcd83670a71_0_227"/>
          <p:cNvPicPr preferRelativeResize="0"/>
          <p:nvPr/>
        </p:nvPicPr>
        <p:blipFill>
          <a:blip r:embed="rId3">
            <a:alphaModFix/>
          </a:blip>
          <a:stretch>
            <a:fillRect/>
          </a:stretch>
        </p:blipFill>
        <p:spPr>
          <a:xfrm>
            <a:off x="0" y="0"/>
            <a:ext cx="24383999" cy="1371758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pic>
        <p:nvPicPr>
          <p:cNvPr id="651" name="Google Shape;651;gcd83670a71_0_231"/>
          <p:cNvPicPr preferRelativeResize="0"/>
          <p:nvPr/>
        </p:nvPicPr>
        <p:blipFill>
          <a:blip r:embed="rId3">
            <a:alphaModFix/>
          </a:blip>
          <a:stretch>
            <a:fillRect/>
          </a:stretch>
        </p:blipFill>
        <p:spPr>
          <a:xfrm>
            <a:off x="0" y="0"/>
            <a:ext cx="24388243" cy="137159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pic>
        <p:nvPicPr>
          <p:cNvPr id="656" name="Google Shape;656;gcd83670a71_0_235"/>
          <p:cNvPicPr preferRelativeResize="0"/>
          <p:nvPr/>
        </p:nvPicPr>
        <p:blipFill>
          <a:blip r:embed="rId3">
            <a:alphaModFix/>
          </a:blip>
          <a:stretch>
            <a:fillRect/>
          </a:stretch>
        </p:blipFill>
        <p:spPr>
          <a:xfrm>
            <a:off x="0" y="0"/>
            <a:ext cx="24381175" cy="13716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pic>
        <p:nvPicPr>
          <p:cNvPr id="661" name="Google Shape;661;gcd83670a71_0_239"/>
          <p:cNvPicPr preferRelativeResize="0"/>
          <p:nvPr/>
        </p:nvPicPr>
        <p:blipFill>
          <a:blip r:embed="rId3">
            <a:alphaModFix/>
          </a:blip>
          <a:stretch>
            <a:fillRect/>
          </a:stretch>
        </p:blipFill>
        <p:spPr>
          <a:xfrm>
            <a:off x="0" y="-80575"/>
            <a:ext cx="24383999" cy="1372314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pic>
        <p:nvPicPr>
          <p:cNvPr id="666" name="Google Shape;666;gcd83670a71_0_243"/>
          <p:cNvPicPr preferRelativeResize="0"/>
          <p:nvPr/>
        </p:nvPicPr>
        <p:blipFill>
          <a:blip r:embed="rId3">
            <a:alphaModFix/>
          </a:blip>
          <a:stretch>
            <a:fillRect/>
          </a:stretch>
        </p:blipFill>
        <p:spPr>
          <a:xfrm>
            <a:off x="0" y="0"/>
            <a:ext cx="24383999" cy="1373030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pic>
        <p:nvPicPr>
          <p:cNvPr id="671" name="Google Shape;671;gcd83670a71_0_247"/>
          <p:cNvPicPr preferRelativeResize="0"/>
          <p:nvPr/>
        </p:nvPicPr>
        <p:blipFill>
          <a:blip r:embed="rId3">
            <a:alphaModFix/>
          </a:blip>
          <a:stretch>
            <a:fillRect/>
          </a:stretch>
        </p:blipFill>
        <p:spPr>
          <a:xfrm>
            <a:off x="0" y="-89300"/>
            <a:ext cx="24384002" cy="138053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id="406" name="Google Shape;406;gcd83670a71_0_31"/>
          <p:cNvPicPr preferRelativeResize="0"/>
          <p:nvPr/>
        </p:nvPicPr>
        <p:blipFill>
          <a:blip r:embed="rId3">
            <a:alphaModFix/>
          </a:blip>
          <a:stretch>
            <a:fillRect/>
          </a:stretch>
        </p:blipFill>
        <p:spPr>
          <a:xfrm>
            <a:off x="0" y="0"/>
            <a:ext cx="24384002" cy="1374069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pic>
        <p:nvPicPr>
          <p:cNvPr id="676" name="Google Shape;676;gcd83670a71_0_251"/>
          <p:cNvPicPr preferRelativeResize="0"/>
          <p:nvPr/>
        </p:nvPicPr>
        <p:blipFill>
          <a:blip r:embed="rId3">
            <a:alphaModFix/>
          </a:blip>
          <a:stretch>
            <a:fillRect/>
          </a:stretch>
        </p:blipFill>
        <p:spPr>
          <a:xfrm>
            <a:off x="0" y="0"/>
            <a:ext cx="24481911" cy="13716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pic>
        <p:nvPicPr>
          <p:cNvPr id="681" name="Google Shape;681;gcd83670a71_0_255"/>
          <p:cNvPicPr preferRelativeResize="0"/>
          <p:nvPr/>
        </p:nvPicPr>
        <p:blipFill>
          <a:blip r:embed="rId3">
            <a:alphaModFix/>
          </a:blip>
          <a:stretch>
            <a:fillRect/>
          </a:stretch>
        </p:blipFill>
        <p:spPr>
          <a:xfrm>
            <a:off x="0" y="0"/>
            <a:ext cx="24383998" cy="13693727"/>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pic>
        <p:nvPicPr>
          <p:cNvPr id="686" name="Google Shape;686;gcd83670a71_0_259"/>
          <p:cNvPicPr preferRelativeResize="0"/>
          <p:nvPr/>
        </p:nvPicPr>
        <p:blipFill>
          <a:blip r:embed="rId3">
            <a:alphaModFix/>
          </a:blip>
          <a:stretch>
            <a:fillRect/>
          </a:stretch>
        </p:blipFill>
        <p:spPr>
          <a:xfrm>
            <a:off x="0" y="0"/>
            <a:ext cx="24383998" cy="1370645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pic>
        <p:nvPicPr>
          <p:cNvPr id="691" name="Google Shape;691;gcd83670a71_0_263"/>
          <p:cNvPicPr preferRelativeResize="0"/>
          <p:nvPr/>
        </p:nvPicPr>
        <p:blipFill>
          <a:blip r:embed="rId3">
            <a:alphaModFix/>
          </a:blip>
          <a:stretch>
            <a:fillRect/>
          </a:stretch>
        </p:blipFill>
        <p:spPr>
          <a:xfrm>
            <a:off x="0" y="21838"/>
            <a:ext cx="24383999" cy="1367232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pic>
        <p:nvPicPr>
          <p:cNvPr id="696" name="Google Shape;696;gcd83670a71_0_267"/>
          <p:cNvPicPr preferRelativeResize="0"/>
          <p:nvPr/>
        </p:nvPicPr>
        <p:blipFill>
          <a:blip r:embed="rId3">
            <a:alphaModFix/>
          </a:blip>
          <a:stretch>
            <a:fillRect/>
          </a:stretch>
        </p:blipFill>
        <p:spPr>
          <a:xfrm>
            <a:off x="0" y="0"/>
            <a:ext cx="24384000" cy="1373746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pic>
        <p:nvPicPr>
          <p:cNvPr id="701" name="Google Shape;701;gcd83670a71_0_271"/>
          <p:cNvPicPr preferRelativeResize="0"/>
          <p:nvPr/>
        </p:nvPicPr>
        <p:blipFill>
          <a:blip r:embed="rId3">
            <a:alphaModFix/>
          </a:blip>
          <a:stretch>
            <a:fillRect/>
          </a:stretch>
        </p:blipFill>
        <p:spPr>
          <a:xfrm>
            <a:off x="0" y="0"/>
            <a:ext cx="24384000" cy="13716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pic>
        <p:nvPicPr>
          <p:cNvPr id="706" name="Google Shape;706;gcd83670a71_0_379"/>
          <p:cNvPicPr preferRelativeResize="0"/>
          <p:nvPr/>
        </p:nvPicPr>
        <p:blipFill>
          <a:blip r:embed="rId3">
            <a:alphaModFix/>
          </a:blip>
          <a:stretch>
            <a:fillRect/>
          </a:stretch>
        </p:blipFill>
        <p:spPr>
          <a:xfrm>
            <a:off x="0" y="0"/>
            <a:ext cx="24384000" cy="13716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pic>
        <p:nvPicPr>
          <p:cNvPr id="711" name="Google Shape;711;gcd83670a71_0_279"/>
          <p:cNvPicPr preferRelativeResize="0"/>
          <p:nvPr/>
        </p:nvPicPr>
        <p:blipFill>
          <a:blip r:embed="rId3">
            <a:alphaModFix/>
          </a:blip>
          <a:stretch>
            <a:fillRect/>
          </a:stretch>
        </p:blipFill>
        <p:spPr>
          <a:xfrm>
            <a:off x="0" y="0"/>
            <a:ext cx="24383999" cy="1371600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pic>
        <p:nvPicPr>
          <p:cNvPr id="716" name="Google Shape;716;gcd83670a71_0_283"/>
          <p:cNvPicPr preferRelativeResize="0"/>
          <p:nvPr/>
        </p:nvPicPr>
        <p:blipFill>
          <a:blip r:embed="rId3">
            <a:alphaModFix/>
          </a:blip>
          <a:stretch>
            <a:fillRect/>
          </a:stretch>
        </p:blipFill>
        <p:spPr>
          <a:xfrm>
            <a:off x="0" y="0"/>
            <a:ext cx="24383999" cy="1371758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pic>
        <p:nvPicPr>
          <p:cNvPr id="721" name="Google Shape;721;gcd83670a71_0_287"/>
          <p:cNvPicPr preferRelativeResize="0"/>
          <p:nvPr/>
        </p:nvPicPr>
        <p:blipFill>
          <a:blip r:embed="rId3">
            <a:alphaModFix/>
          </a:blip>
          <a:stretch>
            <a:fillRect/>
          </a:stretch>
        </p:blipFill>
        <p:spPr>
          <a:xfrm>
            <a:off x="0" y="0"/>
            <a:ext cx="24384000" cy="1369930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gcd83670a71_0_36"/>
          <p:cNvPicPr preferRelativeResize="0"/>
          <p:nvPr/>
        </p:nvPicPr>
        <p:blipFill>
          <a:blip r:embed="rId3">
            <a:alphaModFix/>
          </a:blip>
          <a:stretch>
            <a:fillRect/>
          </a:stretch>
        </p:blipFill>
        <p:spPr>
          <a:xfrm>
            <a:off x="0" y="0"/>
            <a:ext cx="24384001" cy="13688147"/>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pic>
        <p:nvPicPr>
          <p:cNvPr id="726" name="Google Shape;726;gcd83670a71_0_291"/>
          <p:cNvPicPr preferRelativeResize="0"/>
          <p:nvPr/>
        </p:nvPicPr>
        <p:blipFill>
          <a:blip r:embed="rId3">
            <a:alphaModFix/>
          </a:blip>
          <a:stretch>
            <a:fillRect/>
          </a:stretch>
        </p:blipFill>
        <p:spPr>
          <a:xfrm>
            <a:off x="0" y="0"/>
            <a:ext cx="24383999" cy="1367944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pic>
        <p:nvPicPr>
          <p:cNvPr id="731" name="Google Shape;731;gcd83670a71_0_295"/>
          <p:cNvPicPr preferRelativeResize="0"/>
          <p:nvPr/>
        </p:nvPicPr>
        <p:blipFill>
          <a:blip r:embed="rId3">
            <a:alphaModFix/>
          </a:blip>
          <a:stretch>
            <a:fillRect/>
          </a:stretch>
        </p:blipFill>
        <p:spPr>
          <a:xfrm>
            <a:off x="0" y="0"/>
            <a:ext cx="24384001" cy="1371600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pic>
        <p:nvPicPr>
          <p:cNvPr id="736" name="Google Shape;736;gcd83670a71_0_299"/>
          <p:cNvPicPr preferRelativeResize="0"/>
          <p:nvPr/>
        </p:nvPicPr>
        <p:blipFill>
          <a:blip r:embed="rId3">
            <a:alphaModFix/>
          </a:blip>
          <a:stretch>
            <a:fillRect/>
          </a:stretch>
        </p:blipFill>
        <p:spPr>
          <a:xfrm>
            <a:off x="0" y="0"/>
            <a:ext cx="24384000" cy="13716001"/>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pic>
        <p:nvPicPr>
          <p:cNvPr id="741" name="Google Shape;741;gcd83670a71_0_303"/>
          <p:cNvPicPr preferRelativeResize="0"/>
          <p:nvPr/>
        </p:nvPicPr>
        <p:blipFill>
          <a:blip r:embed="rId3">
            <a:alphaModFix/>
          </a:blip>
          <a:stretch>
            <a:fillRect/>
          </a:stretch>
        </p:blipFill>
        <p:spPr>
          <a:xfrm>
            <a:off x="0" y="0"/>
            <a:ext cx="24381175" cy="137160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id="746" name="Google Shape;746;gcd83670a71_0_391"/>
          <p:cNvPicPr preferRelativeResize="0"/>
          <p:nvPr/>
        </p:nvPicPr>
        <p:blipFill>
          <a:blip r:embed="rId3">
            <a:alphaModFix/>
          </a:blip>
          <a:stretch>
            <a:fillRect/>
          </a:stretch>
        </p:blipFill>
        <p:spPr>
          <a:xfrm>
            <a:off x="0" y="0"/>
            <a:ext cx="24383998" cy="13693727"/>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gcd83670a71_0_311"/>
          <p:cNvSpPr txBox="1"/>
          <p:nvPr>
            <p:ph idx="1" type="subTitle"/>
          </p:nvPr>
        </p:nvSpPr>
        <p:spPr>
          <a:xfrm>
            <a:off x="938800" y="12041733"/>
            <a:ext cx="3749100" cy="41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52" name="Google Shape;752;gcd83670a71_0_311"/>
          <p:cNvSpPr txBox="1"/>
          <p:nvPr>
            <p:ph idx="3" type="body"/>
          </p:nvPr>
        </p:nvSpPr>
        <p:spPr>
          <a:xfrm>
            <a:off x="938275" y="12454917"/>
            <a:ext cx="3750000" cy="4827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a:p>
        </p:txBody>
      </p:sp>
      <p:pic>
        <p:nvPicPr>
          <p:cNvPr id="753" name="Google Shape;753;gcd83670a71_0_311"/>
          <p:cNvPicPr preferRelativeResize="0"/>
          <p:nvPr/>
        </p:nvPicPr>
        <p:blipFill>
          <a:blip r:embed="rId3">
            <a:alphaModFix/>
          </a:blip>
          <a:stretch>
            <a:fillRect/>
          </a:stretch>
        </p:blipFill>
        <p:spPr>
          <a:xfrm>
            <a:off x="0" y="0"/>
            <a:ext cx="24384001" cy="1369529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15" name="Shape 415"/>
        <p:cNvGrpSpPr/>
        <p:nvPr/>
      </p:nvGrpSpPr>
      <p:grpSpPr>
        <a:xfrm>
          <a:off x="0" y="0"/>
          <a:ext cx="0" cy="0"/>
          <a:chOff x="0" y="0"/>
          <a:chExt cx="0" cy="0"/>
        </a:xfrm>
      </p:grpSpPr>
      <p:pic>
        <p:nvPicPr>
          <p:cNvPr id="416" name="Google Shape;416;gcd83670a71_0_41"/>
          <p:cNvPicPr preferRelativeResize="0"/>
          <p:nvPr/>
        </p:nvPicPr>
        <p:blipFill>
          <a:blip r:embed="rId3">
            <a:alphaModFix/>
          </a:blip>
          <a:stretch>
            <a:fillRect/>
          </a:stretch>
        </p:blipFill>
        <p:spPr>
          <a:xfrm>
            <a:off x="0" y="0"/>
            <a:ext cx="24384001" cy="1367541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id="421" name="Google Shape;421;gcd83670a71_0_46"/>
          <p:cNvPicPr preferRelativeResize="0"/>
          <p:nvPr/>
        </p:nvPicPr>
        <p:blipFill>
          <a:blip r:embed="rId3">
            <a:alphaModFix/>
          </a:blip>
          <a:stretch>
            <a:fillRect/>
          </a:stretch>
        </p:blipFill>
        <p:spPr>
          <a:xfrm>
            <a:off x="0" y="-90000"/>
            <a:ext cx="24383999" cy="137048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hite (Facebook company_v2)">
  <a:themeElements>
    <a:clrScheme name="Facebook company">
      <a:dk1>
        <a:srgbClr val="67788A"/>
      </a:dk1>
      <a:lt1>
        <a:srgbClr val="F1F4F7"/>
      </a:lt1>
      <a:dk2>
        <a:srgbClr val="000000"/>
      </a:dk2>
      <a:lt2>
        <a:srgbClr val="FFFFFF"/>
      </a:lt2>
      <a:accent1>
        <a:srgbClr val="4B4196"/>
      </a:accent1>
      <a:accent2>
        <a:srgbClr val="0061A0"/>
      </a:accent2>
      <a:accent3>
        <a:srgbClr val="0073AA"/>
      </a:accent3>
      <a:accent4>
        <a:srgbClr val="007A80"/>
      </a:accent4>
      <a:accent5>
        <a:srgbClr val="007E59"/>
      </a:accent5>
      <a:accent6>
        <a:srgbClr val="E69600"/>
      </a:accent6>
      <a:hlink>
        <a:srgbClr val="0061A0"/>
      </a:hlink>
      <a:folHlink>
        <a:srgbClr val="007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2021-03-01T07:41:14Z</dcterms:created>
  <dc:creator>Anastasia Chu</dc:creator>
</cp:coreProperties>
</file>